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9" r:id="rId4"/>
    <p:sldMasterId id="2147483648" r:id="rId5"/>
  </p:sldMasterIdLst>
  <p:notesMasterIdLst>
    <p:notesMasterId r:id="rId24"/>
  </p:notesMasterIdLst>
  <p:handoutMasterIdLst>
    <p:handoutMasterId r:id="rId25"/>
  </p:handoutMasterIdLst>
  <p:sldIdLst>
    <p:sldId id="899" r:id="rId6"/>
    <p:sldId id="900" r:id="rId7"/>
    <p:sldId id="257" r:id="rId8"/>
    <p:sldId id="918" r:id="rId9"/>
    <p:sldId id="259" r:id="rId10"/>
    <p:sldId id="936" r:id="rId11"/>
    <p:sldId id="278" r:id="rId12"/>
    <p:sldId id="266" r:id="rId13"/>
    <p:sldId id="917" r:id="rId14"/>
    <p:sldId id="920" r:id="rId15"/>
    <p:sldId id="930" r:id="rId16"/>
    <p:sldId id="921" r:id="rId17"/>
    <p:sldId id="931" r:id="rId18"/>
    <p:sldId id="934" r:id="rId19"/>
    <p:sldId id="935" r:id="rId20"/>
    <p:sldId id="924" r:id="rId21"/>
    <p:sldId id="928" r:id="rId22"/>
    <p:sldId id="901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ADB"/>
    <a:srgbClr val="E8F2F4"/>
    <a:srgbClr val="2C3454"/>
    <a:srgbClr val="00C85A"/>
    <a:srgbClr val="159BFF"/>
    <a:srgbClr val="A7E8FF"/>
    <a:srgbClr val="25FF88"/>
    <a:srgbClr val="00DA63"/>
    <a:srgbClr val="FF993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7"/>
    <p:restoredTop sz="94690"/>
  </p:normalViewPr>
  <p:slideViewPr>
    <p:cSldViewPr snapToGrid="0">
      <p:cViewPr varScale="1">
        <p:scale>
          <a:sx n="99" d="100"/>
          <a:sy n="99" d="100"/>
        </p:scale>
        <p:origin x="60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2"/>
            <a:ext cx="3043343" cy="467071"/>
          </a:xfrm>
          <a:prstGeom prst="rect">
            <a:avLst/>
          </a:prstGeom>
        </p:spPr>
        <p:txBody>
          <a:bodyPr vert="horz" lIns="93291" tIns="46647" rIns="93291" bIns="4664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2"/>
            <a:ext cx="3043343" cy="467071"/>
          </a:xfrm>
          <a:prstGeom prst="rect">
            <a:avLst/>
          </a:prstGeom>
        </p:spPr>
        <p:txBody>
          <a:bodyPr vert="horz" lIns="93291" tIns="46647" rIns="93291" bIns="46647" rtlCol="0" anchor="b"/>
          <a:lstStyle>
            <a:lvl1pPr algn="r">
              <a:defRPr sz="1200"/>
            </a:lvl1pPr>
          </a:lstStyle>
          <a:p>
            <a:fld id="{4E286890-466E-41CD-A28A-B1EBDF22CA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9427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291" tIns="46647" rIns="93291" bIns="4664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291" tIns="46647" rIns="93291" bIns="4664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1" tIns="46647" rIns="93291" bIns="4664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291" tIns="46647" rIns="93291" bIns="466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2"/>
            <a:ext cx="3043343" cy="467071"/>
          </a:xfrm>
          <a:prstGeom prst="rect">
            <a:avLst/>
          </a:prstGeom>
        </p:spPr>
        <p:txBody>
          <a:bodyPr vert="horz" lIns="93291" tIns="46647" rIns="93291" bIns="4664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2"/>
            <a:ext cx="3043343" cy="467071"/>
          </a:xfrm>
          <a:prstGeom prst="rect">
            <a:avLst/>
          </a:prstGeom>
        </p:spPr>
        <p:txBody>
          <a:bodyPr vert="horz" lIns="93291" tIns="46647" rIns="93291" bIns="46647" rtlCol="0" anchor="b"/>
          <a:lstStyle>
            <a:lvl1pPr algn="r">
              <a:defRPr sz="1200"/>
            </a:lvl1pPr>
          </a:lstStyle>
          <a:p>
            <a:fld id="{927CD11A-EED3-40CE-98A3-28FEE84867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613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79B7B-8CCF-D842-9AF7-80946B04938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88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67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Players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79B7B-8CCF-D842-9AF7-80946B04938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4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Background/Successes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79B7B-8CCF-D842-9AF7-80946B04938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4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District and facilities intro slide, recharge basins full, distribution facilities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7612-A9C7-4241-A814-08C49AF4AC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7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2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2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79B7B-8CCF-D842-9AF7-80946B04938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0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 confining unit a concern, complicated setting, near-surface contaminants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7612-A9C7-4241-A814-08C49AF4ACF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6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Trebuchet MS" panose="020B0703020202090204" pitchFamily="34" charset="0"/>
              </a:rPr>
              <a:t>Well Field Extraction (min 10,000 AFY and more TBD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Trebuchet MS" panose="020B0703020202090204" pitchFamily="34" charset="0"/>
              </a:rPr>
              <a:t>RO Efficiency  50-70 %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Trebuchet MS" panose="020B0703020202090204" pitchFamily="34" charset="0"/>
              </a:rPr>
              <a:t>Brine  Disposal and Brine Management –Calleguas SMP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Trebuchet MS" panose="020B0703020202090204" pitchFamily="34" charset="0"/>
              </a:rPr>
              <a:t>Energy Optimization (ERS to be evaluated)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>
              <a:latin typeface="Trebuchet MS" panose="020B070302020209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>
              <a:latin typeface="Trebuchet MS" panose="020B070302020209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3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8513" lvl="1" indent="-34131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Complete groundwater flow model scenarios</a:t>
            </a:r>
          </a:p>
          <a:p>
            <a:pPr marL="798513" lvl="1" indent="-34131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Complete groundwater quality baseline</a:t>
            </a:r>
          </a:p>
          <a:p>
            <a:pPr marL="798513" lvl="1" indent="-34131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Prepare pilot testing plan</a:t>
            </a:r>
          </a:p>
          <a:p>
            <a:pPr marL="798513" lvl="1" indent="-34131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Advance treatment plant modeling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1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B137-BD17-5A44-A574-6AEA3E6B1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995C-96C5-5C43-8A51-F18B96A0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A5946-83B1-2F4D-8151-13DFEB4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9C39-966D-8F43-87B2-42D7FFC0D2E2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C13F1-7F3B-B64C-8567-D53F7E1E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2752A-D747-D646-8A7C-BDB5A0D8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F89F-A338-CA43-80EC-115BA5B42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2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0CC41-4317-2B42-B227-3A0FB615F1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71618-C86C-9D48-B074-9CCE45A99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E49FD-4136-DF48-BC43-0C91CB6E7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9C39-966D-8F43-87B2-42D7FFC0D2E2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89F20-E100-7D45-A81E-7B06727B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247B-CF09-1849-A71D-961FFD5B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F89F-A338-CA43-80EC-115BA5B42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1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230C-16BC-4331-B382-2DA613351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59D80-DF95-4EA0-901C-58480C122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12659-D360-4897-AB8E-884116F2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ABC-BB4C-4DF9-90E7-D2D96345CA35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B460C-82BE-41A8-99B6-15AEB9CE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598D2-539D-4DBB-9190-402E7852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BE66E-9457-4C27-8512-4D7542B4F3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8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FFAC3-CBF9-3049-B68B-F0D043A9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CFC91-18CD-4547-9281-953AC8E67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BF30-B147-EF46-8921-30B9122F4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5769C39-966D-8F43-87B2-42D7FFC0D2E2}" type="datetimeFigureOut">
              <a:rPr lang="en-US" smtClean="0"/>
              <a:pPr/>
              <a:t>10/14/2021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F9B8-EFA7-C549-BC81-DBAE5D8CC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D4E5D-593F-1F4A-92D1-D3D9E5D6C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EDB7F89F-A338-CA43-80EC-115BA5B42B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7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242EF-6F73-4525-A95A-26274888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96FD5-702E-48E2-A2E2-C38A6A77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925F2-9467-40F9-98BA-C6C4AC0F9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19ABC-BB4C-4DF9-90E7-D2D96345CA35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206FB-591B-4642-B0FF-71AE4523A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D723C-0A0F-4447-BC72-239807B84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E66E-9457-4C27-8512-4D7542B4F3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8680C6-DA3D-494A-939C-C193278A6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24"/>
            <a:ext cx="12415214" cy="6983557"/>
          </a:xfrm>
          <a:prstGeom prst="rect">
            <a:avLst/>
          </a:prstGeom>
        </p:spPr>
      </p:pic>
      <p:pic>
        <p:nvPicPr>
          <p:cNvPr id="11" name="Picture 10" descr="A picture containing baseball, food, computer&#10;&#10;Description automatically generated">
            <a:extLst>
              <a:ext uri="{FF2B5EF4-FFF2-40B4-BE49-F238E27FC236}">
                <a16:creationId xmlns:a16="http://schemas.microsoft.com/office/drawing/2014/main" id="{4F55D63B-F0A7-E14B-A4AB-70D57D8F4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475" y="-58341"/>
            <a:ext cx="3946521" cy="745147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ED90F4-B696-D645-A86D-478A8A65A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4876" y="2824559"/>
            <a:ext cx="4941593" cy="449627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F8D0991-653C-4149-ADD7-22887B336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67" y="3713558"/>
            <a:ext cx="3446477" cy="367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65639-D91C-3D4F-B65C-6F7B43A74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67" y="4453467"/>
            <a:ext cx="11863316" cy="1845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82821-E216-9640-A69C-C11894FDE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5733" y="4635712"/>
            <a:ext cx="9837845" cy="1266480"/>
          </a:xfrm>
        </p:spPr>
        <p:txBody>
          <a:bodyPr>
            <a:noAutofit/>
          </a:bodyPr>
          <a:lstStyle/>
          <a:p>
            <a:pPr algn="r"/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spc="30" dirty="0">
                <a:solidFill>
                  <a:schemeClr val="bg1"/>
                </a:solidFill>
              </a:rPr>
              <a:t>Coastal Brackish Groundwater Extraction and Treatment Project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FEB689B-5A54-3D4E-BB86-A4D6C0645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5475" y="2824559"/>
            <a:ext cx="2897795" cy="43190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088B47-71AC-DD4F-9B5E-450F085371DC}"/>
              </a:ext>
            </a:extLst>
          </p:cNvPr>
          <p:cNvCxnSpPr>
            <a:cxnSpLocks/>
          </p:cNvCxnSpPr>
          <p:nvPr/>
        </p:nvCxnSpPr>
        <p:spPr>
          <a:xfrm flipH="1">
            <a:off x="2157046" y="5997589"/>
            <a:ext cx="95919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72096"/>
      </p:ext>
    </p:extLst>
  </p:cSld>
  <p:clrMapOvr>
    <a:masterClrMapping/>
  </p:clrMapOvr>
  <p:transition spd="slow" advClick="0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xnard_aquifer_No_action">
            <a:hlinkClick r:id="" action="ppaction://media"/>
            <a:extLst>
              <a:ext uri="{FF2B5EF4-FFF2-40B4-BE49-F238E27FC236}">
                <a16:creationId xmlns:a16="http://schemas.microsoft.com/office/drawing/2014/main" id="{270A05E8-8DFF-425D-842F-645B61CAB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192" y="983226"/>
            <a:ext cx="5672808" cy="4267200"/>
          </a:xfrm>
          <a:prstGeom prst="rect">
            <a:avLst/>
          </a:prstGeom>
        </p:spPr>
      </p:pic>
      <p:pic>
        <p:nvPicPr>
          <p:cNvPr id="7" name="oxnard_aquifer_4wells">
            <a:hlinkClick r:id="" action="ppaction://media"/>
            <a:extLst>
              <a:ext uri="{FF2B5EF4-FFF2-40B4-BE49-F238E27FC236}">
                <a16:creationId xmlns:a16="http://schemas.microsoft.com/office/drawing/2014/main" id="{62A788E3-1BBB-4877-AAB9-06D7FF42DC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8260" y="983226"/>
            <a:ext cx="5672808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49366-3955-42BD-994E-66AED6307E06}"/>
              </a:ext>
            </a:extLst>
          </p:cNvPr>
          <p:cNvSpPr txBox="1"/>
          <p:nvPr/>
        </p:nvSpPr>
        <p:spPr>
          <a:xfrm>
            <a:off x="750658" y="334819"/>
            <a:ext cx="1069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Preliminary simulation of Oxnard aquifer chloride concentrations, Base Case and 10,000 AFY project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5D84E-2E3B-4D47-8DC4-262F34EE7F0D}"/>
              </a:ext>
            </a:extLst>
          </p:cNvPr>
          <p:cNvSpPr txBox="1"/>
          <p:nvPr/>
        </p:nvSpPr>
        <p:spPr>
          <a:xfrm>
            <a:off x="423192" y="587477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Case – recent pumping rates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9F83D-C94D-4B35-A259-63C2293A3776}"/>
              </a:ext>
            </a:extLst>
          </p:cNvPr>
          <p:cNvSpPr txBox="1"/>
          <p:nvPr/>
        </p:nvSpPr>
        <p:spPr>
          <a:xfrm>
            <a:off x="6308260" y="5874774"/>
            <a:ext cx="554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5,000 AFY from Oxnard wells, 5,000 AFY from Mugu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CFDCD-538E-4CD6-BCD2-0E927114B824}"/>
              </a:ext>
            </a:extLst>
          </p:cNvPr>
          <p:cNvSpPr txBox="1"/>
          <p:nvPr/>
        </p:nvSpPr>
        <p:spPr>
          <a:xfrm>
            <a:off x="3881682" y="6338515"/>
            <a:ext cx="485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50-year simulation period (1930-1979 hydrology)</a:t>
            </a:r>
          </a:p>
        </p:txBody>
      </p:sp>
    </p:spTree>
    <p:extLst>
      <p:ext uri="{BB962C8B-B14F-4D97-AF65-F5344CB8AC3E}">
        <p14:creationId xmlns:p14="http://schemas.microsoft.com/office/powerpoint/2010/main" val="32275477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8F5F96-4094-4DEA-8ED5-2EE3CEA0E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A43622E-A689-4060-AEE4-B726F078D6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978205 w 12192000"/>
              <a:gd name="connsiteY0" fmla="*/ 5103814 h 6858000"/>
              <a:gd name="connsiteX1" fmla="*/ 7260084 w 12192000"/>
              <a:gd name="connsiteY1" fmla="*/ 5523707 h 6858000"/>
              <a:gd name="connsiteX2" fmla="*/ 7978205 w 12192000"/>
              <a:gd name="connsiteY2" fmla="*/ 5943600 h 6858000"/>
              <a:gd name="connsiteX3" fmla="*/ 8696326 w 12192000"/>
              <a:gd name="connsiteY3" fmla="*/ 5523707 h 6858000"/>
              <a:gd name="connsiteX4" fmla="*/ 7978205 w 12192000"/>
              <a:gd name="connsiteY4" fmla="*/ 5103814 h 6858000"/>
              <a:gd name="connsiteX5" fmla="*/ 8264973 w 12192000"/>
              <a:gd name="connsiteY5" fmla="*/ 2716214 h 6858000"/>
              <a:gd name="connsiteX6" fmla="*/ 7605020 w 12192000"/>
              <a:gd name="connsiteY6" fmla="*/ 3113090 h 6858000"/>
              <a:gd name="connsiteX7" fmla="*/ 8264973 w 12192000"/>
              <a:gd name="connsiteY7" fmla="*/ 3509964 h 6858000"/>
              <a:gd name="connsiteX8" fmla="*/ 8924926 w 12192000"/>
              <a:gd name="connsiteY8" fmla="*/ 3113090 h 6858000"/>
              <a:gd name="connsiteX9" fmla="*/ 8264973 w 12192000"/>
              <a:gd name="connsiteY9" fmla="*/ 2716214 h 6858000"/>
              <a:gd name="connsiteX10" fmla="*/ 6929438 w 12192000"/>
              <a:gd name="connsiteY10" fmla="*/ 1228725 h 6858000"/>
              <a:gd name="connsiteX11" fmla="*/ 6429375 w 12192000"/>
              <a:gd name="connsiteY11" fmla="*/ 1695450 h 6858000"/>
              <a:gd name="connsiteX12" fmla="*/ 6929438 w 12192000"/>
              <a:gd name="connsiteY12" fmla="*/ 2162176 h 6858000"/>
              <a:gd name="connsiteX13" fmla="*/ 7429501 w 12192000"/>
              <a:gd name="connsiteY13" fmla="*/ 1695450 h 6858000"/>
              <a:gd name="connsiteX14" fmla="*/ 6929438 w 12192000"/>
              <a:gd name="connsiteY14" fmla="*/ 1228725 h 6858000"/>
              <a:gd name="connsiteX15" fmla="*/ 0 w 12192000"/>
              <a:gd name="connsiteY15" fmla="*/ 0 h 6858000"/>
              <a:gd name="connsiteX16" fmla="*/ 12192000 w 12192000"/>
              <a:gd name="connsiteY16" fmla="*/ 0 h 6858000"/>
              <a:gd name="connsiteX17" fmla="*/ 1219200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7978205" y="5103814"/>
                </a:moveTo>
                <a:cubicBezTo>
                  <a:pt x="7581598" y="5103814"/>
                  <a:pt x="7260084" y="5291806"/>
                  <a:pt x="7260084" y="5523707"/>
                </a:cubicBezTo>
                <a:cubicBezTo>
                  <a:pt x="7260084" y="5755608"/>
                  <a:pt x="7581598" y="5943600"/>
                  <a:pt x="7978205" y="5943600"/>
                </a:cubicBezTo>
                <a:cubicBezTo>
                  <a:pt x="8374812" y="5943600"/>
                  <a:pt x="8696326" y="5755608"/>
                  <a:pt x="8696326" y="5523707"/>
                </a:cubicBezTo>
                <a:cubicBezTo>
                  <a:pt x="8696326" y="5291806"/>
                  <a:pt x="8374812" y="5103814"/>
                  <a:pt x="7978205" y="5103814"/>
                </a:cubicBezTo>
                <a:close/>
                <a:moveTo>
                  <a:pt x="8264973" y="2716214"/>
                </a:moveTo>
                <a:cubicBezTo>
                  <a:pt x="7900491" y="2716214"/>
                  <a:pt x="7605020" y="2893901"/>
                  <a:pt x="7605020" y="3113090"/>
                </a:cubicBezTo>
                <a:cubicBezTo>
                  <a:pt x="7605020" y="3332277"/>
                  <a:pt x="7900491" y="3509964"/>
                  <a:pt x="8264973" y="3509964"/>
                </a:cubicBezTo>
                <a:cubicBezTo>
                  <a:pt x="8629455" y="3509964"/>
                  <a:pt x="8924926" y="3332277"/>
                  <a:pt x="8924926" y="3113090"/>
                </a:cubicBezTo>
                <a:cubicBezTo>
                  <a:pt x="8924926" y="2893901"/>
                  <a:pt x="8629455" y="2716214"/>
                  <a:pt x="8264973" y="2716214"/>
                </a:cubicBezTo>
                <a:close/>
                <a:moveTo>
                  <a:pt x="6929438" y="1228725"/>
                </a:moveTo>
                <a:cubicBezTo>
                  <a:pt x="6653261" y="1228725"/>
                  <a:pt x="6429375" y="1437685"/>
                  <a:pt x="6429375" y="1695450"/>
                </a:cubicBezTo>
                <a:cubicBezTo>
                  <a:pt x="6429375" y="1953215"/>
                  <a:pt x="6653261" y="2162176"/>
                  <a:pt x="6929438" y="2162176"/>
                </a:cubicBezTo>
                <a:cubicBezTo>
                  <a:pt x="7205615" y="2162176"/>
                  <a:pt x="7429501" y="1953215"/>
                  <a:pt x="7429501" y="1695450"/>
                </a:cubicBezTo>
                <a:cubicBezTo>
                  <a:pt x="7429501" y="1437685"/>
                  <a:pt x="7205615" y="1228725"/>
                  <a:pt x="6929438" y="12287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366D8-C70E-41C5-9AA0-EDA45C056A15}"/>
              </a:ext>
            </a:extLst>
          </p:cNvPr>
          <p:cNvSpPr txBox="1"/>
          <p:nvPr/>
        </p:nvSpPr>
        <p:spPr>
          <a:xfrm>
            <a:off x="159144" y="2865309"/>
            <a:ext cx="3522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Expanded Baseline Groundwater Water Quality Sampling June 2020 to present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Treatment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NPDES Discharge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Groundwater Conditions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2350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2" b="7372"/>
          <a:stretch/>
        </p:blipFill>
        <p:spPr>
          <a:xfrm>
            <a:off x="0" y="-2"/>
            <a:ext cx="13301301" cy="68580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>
            <a:off x="867554" y="-2"/>
            <a:ext cx="11324446" cy="6858001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5FB5B5-3AC0-DC40-B2B8-B4426BA8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85" y="0"/>
            <a:ext cx="3975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5D4821A-D11C-9243-B66D-35FB07E29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483" y="0"/>
            <a:ext cx="1854200" cy="1295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7631A-2716-E248-8D72-4B34A41D7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5400"/>
            <a:ext cx="3517900" cy="175260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17750D-DE96-BE49-B003-EB238FAB0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437" y="1190734"/>
            <a:ext cx="177800" cy="228600"/>
          </a:xfrm>
          <a:prstGeom prst="rect">
            <a:avLst/>
          </a:prstGeom>
        </p:spPr>
      </p:pic>
      <p:pic>
        <p:nvPicPr>
          <p:cNvPr id="11" name="Picture 10" descr="A picture containing saw, knife&#10;&#10;Description automatically generated">
            <a:extLst>
              <a:ext uri="{FF2B5EF4-FFF2-40B4-BE49-F238E27FC236}">
                <a16:creationId xmlns:a16="http://schemas.microsoft.com/office/drawing/2014/main" id="{93497C68-386A-F341-B3A3-4F6EBA746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554" y="5000931"/>
            <a:ext cx="304800" cy="228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7F882DF-5EDD-4B25-8243-DAD25434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70" y="0"/>
            <a:ext cx="6108826" cy="1325563"/>
          </a:xfrm>
        </p:spPr>
        <p:txBody>
          <a:bodyPr/>
          <a:lstStyle/>
          <a:p>
            <a:r>
              <a:rPr lang="en-US" dirty="0"/>
              <a:t>Conceptual Treatment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885F76-25EB-4288-8E02-94A7D0CCE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436" y="1523803"/>
            <a:ext cx="8486843" cy="47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811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95E473-21F9-4D9F-9D7B-4D57E4126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" y="0"/>
            <a:ext cx="12153207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45B2187-82A7-479F-9355-59D6592AB860}"/>
              </a:ext>
            </a:extLst>
          </p:cNvPr>
          <p:cNvSpPr/>
          <p:nvPr/>
        </p:nvSpPr>
        <p:spPr>
          <a:xfrm>
            <a:off x="19396" y="0"/>
            <a:ext cx="12191999" cy="6858000"/>
          </a:xfrm>
          <a:custGeom>
            <a:avLst/>
            <a:gdLst>
              <a:gd name="connsiteX0" fmla="*/ 8858009 w 12191999"/>
              <a:gd name="connsiteY0" fmla="*/ 300700 h 6858000"/>
              <a:gd name="connsiteX1" fmla="*/ 8775056 w 12191999"/>
              <a:gd name="connsiteY1" fmla="*/ 383653 h 6858000"/>
              <a:gd name="connsiteX2" fmla="*/ 8775056 w 12191999"/>
              <a:gd name="connsiteY2" fmla="*/ 1560411 h 6858000"/>
              <a:gd name="connsiteX3" fmla="*/ 8781575 w 12191999"/>
              <a:gd name="connsiteY3" fmla="*/ 1592700 h 6858000"/>
              <a:gd name="connsiteX4" fmla="*/ 8784793 w 12191999"/>
              <a:gd name="connsiteY4" fmla="*/ 1597473 h 6858000"/>
              <a:gd name="connsiteX5" fmla="*/ 8399020 w 12191999"/>
              <a:gd name="connsiteY5" fmla="*/ 1866812 h 6858000"/>
              <a:gd name="connsiteX6" fmla="*/ 8378491 w 12191999"/>
              <a:gd name="connsiteY6" fmla="*/ 1982316 h 6858000"/>
              <a:gd name="connsiteX7" fmla="*/ 8568437 w 12191999"/>
              <a:gd name="connsiteY7" fmla="*/ 2254373 h 6858000"/>
              <a:gd name="connsiteX8" fmla="*/ 8683940 w 12191999"/>
              <a:gd name="connsiteY8" fmla="*/ 2274901 h 6858000"/>
              <a:gd name="connsiteX9" fmla="*/ 8784414 w 12191999"/>
              <a:gd name="connsiteY9" fmla="*/ 2204752 h 6858000"/>
              <a:gd name="connsiteX10" fmla="*/ 9512430 w 12191999"/>
              <a:gd name="connsiteY10" fmla="*/ 3369626 h 6858000"/>
              <a:gd name="connsiteX11" fmla="*/ 9026450 w 12191999"/>
              <a:gd name="connsiteY11" fmla="*/ 3619404 h 6858000"/>
              <a:gd name="connsiteX12" fmla="*/ 8985387 w 12191999"/>
              <a:gd name="connsiteY12" fmla="*/ 3667826 h 6858000"/>
              <a:gd name="connsiteX13" fmla="*/ 8984623 w 12191999"/>
              <a:gd name="connsiteY13" fmla="*/ 3674245 h 6858000"/>
              <a:gd name="connsiteX14" fmla="*/ 8976511 w 12191999"/>
              <a:gd name="connsiteY14" fmla="*/ 3676732 h 6858000"/>
              <a:gd name="connsiteX15" fmla="*/ 8936173 w 12191999"/>
              <a:gd name="connsiteY15" fmla="*/ 3725760 h 6858000"/>
              <a:gd name="connsiteX16" fmla="*/ 8897960 w 12191999"/>
              <a:gd name="connsiteY16" fmla="*/ 3851167 h 6858000"/>
              <a:gd name="connsiteX17" fmla="*/ 7310118 w 12191999"/>
              <a:gd name="connsiteY17" fmla="*/ 3449351 h 6858000"/>
              <a:gd name="connsiteX18" fmla="*/ 7209349 w 12191999"/>
              <a:gd name="connsiteY18" fmla="*/ 3509419 h 6858000"/>
              <a:gd name="connsiteX19" fmla="*/ 7127949 w 12191999"/>
              <a:gd name="connsiteY19" fmla="*/ 3831084 h 6858000"/>
              <a:gd name="connsiteX20" fmla="*/ 7188017 w 12191999"/>
              <a:gd name="connsiteY20" fmla="*/ 3931853 h 6858000"/>
              <a:gd name="connsiteX21" fmla="*/ 8230431 w 12191999"/>
              <a:gd name="connsiteY21" fmla="*/ 4195644 h 6858000"/>
              <a:gd name="connsiteX22" fmla="*/ 8116001 w 12191999"/>
              <a:gd name="connsiteY22" fmla="*/ 4908393 h 6858000"/>
              <a:gd name="connsiteX23" fmla="*/ 7269187 w 12191999"/>
              <a:gd name="connsiteY23" fmla="*/ 4771004 h 6858000"/>
              <a:gd name="connsiteX24" fmla="*/ 7174020 w 12191999"/>
              <a:gd name="connsiteY24" fmla="*/ 4839601 h 6858000"/>
              <a:gd name="connsiteX25" fmla="*/ 7120882 w 12191999"/>
              <a:gd name="connsiteY25" fmla="*/ 5167124 h 6858000"/>
              <a:gd name="connsiteX26" fmla="*/ 7189479 w 12191999"/>
              <a:gd name="connsiteY26" fmla="*/ 5262291 h 6858000"/>
              <a:gd name="connsiteX27" fmla="*/ 8456186 w 12191999"/>
              <a:gd name="connsiteY27" fmla="*/ 5467805 h 6858000"/>
              <a:gd name="connsiteX28" fmla="*/ 8551354 w 12191999"/>
              <a:gd name="connsiteY28" fmla="*/ 5399208 h 6858000"/>
              <a:gd name="connsiteX29" fmla="*/ 8604492 w 12191999"/>
              <a:gd name="connsiteY29" fmla="*/ 5071685 h 6858000"/>
              <a:gd name="connsiteX30" fmla="*/ 8603228 w 12191999"/>
              <a:gd name="connsiteY30" fmla="*/ 5038769 h 6858000"/>
              <a:gd name="connsiteX31" fmla="*/ 8600206 w 12191999"/>
              <a:gd name="connsiteY31" fmla="*/ 5032219 h 6858000"/>
              <a:gd name="connsiteX32" fmla="*/ 8714835 w 12191999"/>
              <a:gd name="connsiteY32" fmla="*/ 4318227 h 6858000"/>
              <a:gd name="connsiteX33" fmla="*/ 9171257 w 12191999"/>
              <a:gd name="connsiteY33" fmla="*/ 4433728 h 6858000"/>
              <a:gd name="connsiteX34" fmla="*/ 9272026 w 12191999"/>
              <a:gd name="connsiteY34" fmla="*/ 4373660 h 6858000"/>
              <a:gd name="connsiteX35" fmla="*/ 9335582 w 12191999"/>
              <a:gd name="connsiteY35" fmla="*/ 4122510 h 6858000"/>
              <a:gd name="connsiteX36" fmla="*/ 9372574 w 12191999"/>
              <a:gd name="connsiteY36" fmla="*/ 4001109 h 6858000"/>
              <a:gd name="connsiteX37" fmla="*/ 10141423 w 12191999"/>
              <a:gd name="connsiteY37" fmla="*/ 3605946 h 6858000"/>
              <a:gd name="connsiteX38" fmla="*/ 10177282 w 12191999"/>
              <a:gd name="connsiteY38" fmla="*/ 3494248 h 6858000"/>
              <a:gd name="connsiteX39" fmla="*/ 10025606 w 12191999"/>
              <a:gd name="connsiteY39" fmla="*/ 3199139 h 6858000"/>
              <a:gd name="connsiteX40" fmla="*/ 9977183 w 12191999"/>
              <a:gd name="connsiteY40" fmla="*/ 3158076 h 6858000"/>
              <a:gd name="connsiteX41" fmla="*/ 9966327 w 12191999"/>
              <a:gd name="connsiteY41" fmla="*/ 3156784 h 6858000"/>
              <a:gd name="connsiteX42" fmla="*/ 9193032 w 12191999"/>
              <a:gd name="connsiteY42" fmla="*/ 1919462 h 6858000"/>
              <a:gd name="connsiteX43" fmla="*/ 9346359 w 12191999"/>
              <a:gd name="connsiteY43" fmla="*/ 1812412 h 6858000"/>
              <a:gd name="connsiteX44" fmla="*/ 9366888 w 12191999"/>
              <a:gd name="connsiteY44" fmla="*/ 1696908 h 6858000"/>
              <a:gd name="connsiteX45" fmla="*/ 9272502 w 12191999"/>
              <a:gd name="connsiteY45" fmla="*/ 1561721 h 6858000"/>
              <a:gd name="connsiteX46" fmla="*/ 9272767 w 12191999"/>
              <a:gd name="connsiteY46" fmla="*/ 1560411 h 6858000"/>
              <a:gd name="connsiteX47" fmla="*/ 9272767 w 12191999"/>
              <a:gd name="connsiteY47" fmla="*/ 383653 h 6858000"/>
              <a:gd name="connsiteX48" fmla="*/ 9189814 w 12191999"/>
              <a:gd name="connsiteY48" fmla="*/ 300700 h 6858000"/>
              <a:gd name="connsiteX49" fmla="*/ 0 w 12191999"/>
              <a:gd name="connsiteY49" fmla="*/ 0 h 6858000"/>
              <a:gd name="connsiteX50" fmla="*/ 12191999 w 12191999"/>
              <a:gd name="connsiteY50" fmla="*/ 0 h 6858000"/>
              <a:gd name="connsiteX51" fmla="*/ 12191999 w 12191999"/>
              <a:gd name="connsiteY51" fmla="*/ 6858000 h 6858000"/>
              <a:gd name="connsiteX52" fmla="*/ 0 w 12191999"/>
              <a:gd name="connsiteY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1999" h="6858000">
                <a:moveTo>
                  <a:pt x="8858009" y="300700"/>
                </a:moveTo>
                <a:cubicBezTo>
                  <a:pt x="8812195" y="300700"/>
                  <a:pt x="8775056" y="337839"/>
                  <a:pt x="8775056" y="383653"/>
                </a:cubicBezTo>
                <a:lnTo>
                  <a:pt x="8775056" y="1560411"/>
                </a:lnTo>
                <a:cubicBezTo>
                  <a:pt x="8775056" y="1571865"/>
                  <a:pt x="8777377" y="1582776"/>
                  <a:pt x="8781575" y="1592700"/>
                </a:cubicBezTo>
                <a:lnTo>
                  <a:pt x="8784793" y="1597473"/>
                </a:lnTo>
                <a:lnTo>
                  <a:pt x="8399020" y="1866812"/>
                </a:lnTo>
                <a:cubicBezTo>
                  <a:pt x="8361455" y="1893039"/>
                  <a:pt x="8352264" y="1944751"/>
                  <a:pt x="8378491" y="1982316"/>
                </a:cubicBezTo>
                <a:lnTo>
                  <a:pt x="8568437" y="2254373"/>
                </a:lnTo>
                <a:cubicBezTo>
                  <a:pt x="8594664" y="2291937"/>
                  <a:pt x="8646376" y="2301128"/>
                  <a:pt x="8683940" y="2274901"/>
                </a:cubicBezTo>
                <a:lnTo>
                  <a:pt x="8784414" y="2204752"/>
                </a:lnTo>
                <a:lnTo>
                  <a:pt x="9512430" y="3369626"/>
                </a:lnTo>
                <a:lnTo>
                  <a:pt x="9026450" y="3619404"/>
                </a:lnTo>
                <a:cubicBezTo>
                  <a:pt x="9006077" y="3629875"/>
                  <a:pt x="8991876" y="3647613"/>
                  <a:pt x="8985387" y="3667826"/>
                </a:cubicBezTo>
                <a:lnTo>
                  <a:pt x="8984623" y="3674245"/>
                </a:lnTo>
                <a:lnTo>
                  <a:pt x="8976511" y="3676732"/>
                </a:lnTo>
                <a:cubicBezTo>
                  <a:pt x="8957776" y="3686716"/>
                  <a:pt x="8942849" y="3703847"/>
                  <a:pt x="8936173" y="3725760"/>
                </a:cubicBezTo>
                <a:lnTo>
                  <a:pt x="8897960" y="3851167"/>
                </a:lnTo>
                <a:lnTo>
                  <a:pt x="7310118" y="3449351"/>
                </a:lnTo>
                <a:cubicBezTo>
                  <a:pt x="7265704" y="3438112"/>
                  <a:pt x="7220589" y="3465005"/>
                  <a:pt x="7209349" y="3509419"/>
                </a:cubicBezTo>
                <a:lnTo>
                  <a:pt x="7127949" y="3831084"/>
                </a:lnTo>
                <a:cubicBezTo>
                  <a:pt x="7116710" y="3875498"/>
                  <a:pt x="7143603" y="3920613"/>
                  <a:pt x="7188017" y="3931853"/>
                </a:cubicBezTo>
                <a:lnTo>
                  <a:pt x="8230431" y="4195644"/>
                </a:lnTo>
                <a:lnTo>
                  <a:pt x="8116001" y="4908393"/>
                </a:lnTo>
                <a:lnTo>
                  <a:pt x="7269187" y="4771004"/>
                </a:lnTo>
                <a:cubicBezTo>
                  <a:pt x="7223964" y="4763667"/>
                  <a:pt x="7181357" y="4794379"/>
                  <a:pt x="7174020" y="4839601"/>
                </a:cubicBezTo>
                <a:lnTo>
                  <a:pt x="7120882" y="5167124"/>
                </a:lnTo>
                <a:cubicBezTo>
                  <a:pt x="7113544" y="5212346"/>
                  <a:pt x="7144256" y="5254954"/>
                  <a:pt x="7189479" y="5262291"/>
                </a:cubicBezTo>
                <a:lnTo>
                  <a:pt x="8456186" y="5467805"/>
                </a:lnTo>
                <a:cubicBezTo>
                  <a:pt x="8501409" y="5475142"/>
                  <a:pt x="8544017" y="5444430"/>
                  <a:pt x="8551354" y="5399208"/>
                </a:cubicBezTo>
                <a:lnTo>
                  <a:pt x="8604492" y="5071685"/>
                </a:lnTo>
                <a:cubicBezTo>
                  <a:pt x="8606326" y="5060380"/>
                  <a:pt x="8605782" y="5049237"/>
                  <a:pt x="8603228" y="5038769"/>
                </a:cubicBezTo>
                <a:lnTo>
                  <a:pt x="8600206" y="5032219"/>
                </a:lnTo>
                <a:lnTo>
                  <a:pt x="8714835" y="4318227"/>
                </a:lnTo>
                <a:lnTo>
                  <a:pt x="9171257" y="4433728"/>
                </a:lnTo>
                <a:cubicBezTo>
                  <a:pt x="9215671" y="4444967"/>
                  <a:pt x="9260786" y="4418074"/>
                  <a:pt x="9272026" y="4373660"/>
                </a:cubicBezTo>
                <a:lnTo>
                  <a:pt x="9335582" y="4122510"/>
                </a:lnTo>
                <a:lnTo>
                  <a:pt x="9372574" y="4001109"/>
                </a:lnTo>
                <a:lnTo>
                  <a:pt x="10141423" y="3605946"/>
                </a:lnTo>
                <a:cubicBezTo>
                  <a:pt x="10182170" y="3585004"/>
                  <a:pt x="10198224" y="3534995"/>
                  <a:pt x="10177282" y="3494248"/>
                </a:cubicBezTo>
                <a:lnTo>
                  <a:pt x="10025606" y="3199139"/>
                </a:lnTo>
                <a:cubicBezTo>
                  <a:pt x="10015134" y="3178766"/>
                  <a:pt x="9997397" y="3164565"/>
                  <a:pt x="9977183" y="3158076"/>
                </a:cubicBezTo>
                <a:lnTo>
                  <a:pt x="9966327" y="3156784"/>
                </a:lnTo>
                <a:lnTo>
                  <a:pt x="9193032" y="1919462"/>
                </a:lnTo>
                <a:lnTo>
                  <a:pt x="9346359" y="1812412"/>
                </a:lnTo>
                <a:cubicBezTo>
                  <a:pt x="9383924" y="1786185"/>
                  <a:pt x="9393115" y="1734473"/>
                  <a:pt x="9366888" y="1696908"/>
                </a:cubicBezTo>
                <a:lnTo>
                  <a:pt x="9272502" y="1561721"/>
                </a:lnTo>
                <a:lnTo>
                  <a:pt x="9272767" y="1560411"/>
                </a:lnTo>
                <a:lnTo>
                  <a:pt x="9272767" y="383653"/>
                </a:lnTo>
                <a:cubicBezTo>
                  <a:pt x="9272767" y="337839"/>
                  <a:pt x="9235628" y="300700"/>
                  <a:pt x="9189814" y="30070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EBED2-0685-4D01-B5B8-36C059C9A873}"/>
              </a:ext>
            </a:extLst>
          </p:cNvPr>
          <p:cNvSpPr txBox="1"/>
          <p:nvPr/>
        </p:nvSpPr>
        <p:spPr>
          <a:xfrm>
            <a:off x="19396" y="2058849"/>
            <a:ext cx="3353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Drinking Water Delivery to NBVC Point Mugu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Delivery of High-Quality Water to Beneficial Use Outside of the Base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Brine Concentrate Pipeline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0358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2" b="7372"/>
          <a:stretch/>
        </p:blipFill>
        <p:spPr>
          <a:xfrm>
            <a:off x="1" y="-2"/>
            <a:ext cx="13240450" cy="68266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>
            <a:off x="988427" y="-31376"/>
            <a:ext cx="11324446" cy="6858001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5FB5B5-3AC0-DC40-B2B8-B4426BA8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85" y="0"/>
            <a:ext cx="3975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5D4821A-D11C-9243-B66D-35FB07E29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83" y="0"/>
            <a:ext cx="1854200" cy="1295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7631A-2716-E248-8D72-4B34A41D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5400"/>
            <a:ext cx="3517900" cy="175260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17750D-DE96-BE49-B003-EB238FAB0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437" y="1190734"/>
            <a:ext cx="177800" cy="228600"/>
          </a:xfrm>
          <a:prstGeom prst="rect">
            <a:avLst/>
          </a:prstGeom>
        </p:spPr>
      </p:pic>
      <p:pic>
        <p:nvPicPr>
          <p:cNvPr id="11" name="Picture 10" descr="A picture containing saw, knife&#10;&#10;Description automatically generated">
            <a:extLst>
              <a:ext uri="{FF2B5EF4-FFF2-40B4-BE49-F238E27FC236}">
                <a16:creationId xmlns:a16="http://schemas.microsoft.com/office/drawing/2014/main" id="{93497C68-386A-F341-B3A3-4F6EBA746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54" y="5000931"/>
            <a:ext cx="304800" cy="228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7F882DF-5EDD-4B25-8243-DAD25434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05" y="218585"/>
            <a:ext cx="5160913" cy="726824"/>
          </a:xfr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F5597"/>
                </a:solidFill>
                <a:latin typeface="Trebuchet MS" panose="020B0603020202020204" pitchFamily="34" charset="0"/>
              </a:rPr>
              <a:t>Project Support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8AF3DA-3470-4E71-9219-49B1C9BDBC9B}"/>
              </a:ext>
            </a:extLst>
          </p:cNvPr>
          <p:cNvGrpSpPr/>
          <p:nvPr/>
        </p:nvGrpSpPr>
        <p:grpSpPr>
          <a:xfrm>
            <a:off x="-15392" y="0"/>
            <a:ext cx="6059623" cy="4246919"/>
            <a:chOff x="-15392" y="0"/>
            <a:chExt cx="6059623" cy="42469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D84D87-E13E-4E4B-A1F2-C138B4D73851}"/>
                </a:ext>
              </a:extLst>
            </p:cNvPr>
            <p:cNvSpPr/>
            <p:nvPr/>
          </p:nvSpPr>
          <p:spPr>
            <a:xfrm>
              <a:off x="-15392" y="0"/>
              <a:ext cx="6059623" cy="424691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6830DD-4AE8-474F-BB66-1FF905FA1819}"/>
                </a:ext>
              </a:extLst>
            </p:cNvPr>
            <p:cNvGrpSpPr/>
            <p:nvPr/>
          </p:nvGrpSpPr>
          <p:grpSpPr>
            <a:xfrm>
              <a:off x="102743" y="108935"/>
              <a:ext cx="5823352" cy="4005588"/>
              <a:chOff x="74823" y="931843"/>
              <a:chExt cx="6108281" cy="42339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4AFD80B-507C-427B-B440-F607B44AD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1029" y="3927549"/>
                <a:ext cx="5172075" cy="123825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1BEAC26-C867-471F-BC0F-EC60B7ABF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823" y="931843"/>
                <a:ext cx="5934075" cy="3305175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FFE590-C2CA-4901-9F2F-12544DC112B8}"/>
              </a:ext>
            </a:extLst>
          </p:cNvPr>
          <p:cNvGrpSpPr/>
          <p:nvPr/>
        </p:nvGrpSpPr>
        <p:grpSpPr>
          <a:xfrm>
            <a:off x="2433373" y="1028791"/>
            <a:ext cx="5941487" cy="5186744"/>
            <a:chOff x="2040063" y="562432"/>
            <a:chExt cx="5941487" cy="53423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0E8D0D-D78C-4F78-9903-E7C9560EB9E7}"/>
                </a:ext>
              </a:extLst>
            </p:cNvPr>
            <p:cNvSpPr/>
            <p:nvPr/>
          </p:nvSpPr>
          <p:spPr>
            <a:xfrm>
              <a:off x="2040063" y="562432"/>
              <a:ext cx="5941487" cy="53423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816C80-8E9C-4C74-9422-EEEB79DF42AD}"/>
                </a:ext>
              </a:extLst>
            </p:cNvPr>
            <p:cNvGrpSpPr/>
            <p:nvPr/>
          </p:nvGrpSpPr>
          <p:grpSpPr>
            <a:xfrm>
              <a:off x="2179854" y="723959"/>
              <a:ext cx="5635449" cy="5024426"/>
              <a:chOff x="660731" y="728166"/>
              <a:chExt cx="5635449" cy="502442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BA56422-BC82-438A-962C-2A6874BC6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0553"/>
              <a:stretch/>
            </p:blipFill>
            <p:spPr>
              <a:xfrm>
                <a:off x="1365363" y="4449189"/>
                <a:ext cx="4930817" cy="1303403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099AB49-92DF-419C-915E-14AE1C5C8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0731" y="728166"/>
                <a:ext cx="5527814" cy="413018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637AAC-E99A-4154-BBA9-7C3311B7AA22}"/>
              </a:ext>
            </a:extLst>
          </p:cNvPr>
          <p:cNvGrpSpPr/>
          <p:nvPr/>
        </p:nvGrpSpPr>
        <p:grpSpPr>
          <a:xfrm>
            <a:off x="6044231" y="1653546"/>
            <a:ext cx="5941487" cy="5186745"/>
            <a:chOff x="6147770" y="-10682"/>
            <a:chExt cx="5941487" cy="518674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185F77-A5CA-44ED-A8C7-FE6151198AAC}"/>
                </a:ext>
              </a:extLst>
            </p:cNvPr>
            <p:cNvSpPr/>
            <p:nvPr/>
          </p:nvSpPr>
          <p:spPr>
            <a:xfrm>
              <a:off x="6147770" y="-10682"/>
              <a:ext cx="5941487" cy="5186745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461145-4516-44D8-9EF0-4FA65F1A54B0}"/>
                </a:ext>
              </a:extLst>
            </p:cNvPr>
            <p:cNvGrpSpPr/>
            <p:nvPr/>
          </p:nvGrpSpPr>
          <p:grpSpPr>
            <a:xfrm>
              <a:off x="6293800" y="135744"/>
              <a:ext cx="5668276" cy="4922134"/>
              <a:chOff x="1294701" y="852477"/>
              <a:chExt cx="5668276" cy="492213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395EDBC-2176-4C9D-A9B6-E2A9C9B30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13860"/>
              <a:stretch/>
            </p:blipFill>
            <p:spPr>
              <a:xfrm>
                <a:off x="1659826" y="2918471"/>
                <a:ext cx="5303151" cy="285614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63CEDB4-C535-4E48-9247-ABBCBC100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4701" y="852477"/>
                <a:ext cx="5527814" cy="385954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74849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2" b="7372"/>
          <a:stretch/>
        </p:blipFill>
        <p:spPr>
          <a:xfrm>
            <a:off x="-8695745" y="0"/>
            <a:ext cx="13301301" cy="685800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5FB5B5-3AC0-DC40-B2B8-B4426BA8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7291" y="0"/>
            <a:ext cx="3975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5D4821A-D11C-9243-B66D-35FB07E29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07" y="0"/>
            <a:ext cx="1854200" cy="1295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7631A-2716-E248-8D72-4B34A41D7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8376" y="5105400"/>
            <a:ext cx="3517900" cy="1752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712AC0-5E69-B841-B000-5B873D4F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735" y="129209"/>
            <a:ext cx="7142054" cy="960438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srgbClr val="2F5597"/>
                </a:solidFill>
                <a:latin typeface="Trebuchet MS" panose="020B0603020202020204" pitchFamily="34" charset="0"/>
              </a:rPr>
              <a:t>Project Activities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9170A3-0BD7-B142-B980-D9FD3FCFC128}"/>
              </a:ext>
            </a:extLst>
          </p:cNvPr>
          <p:cNvCxnSpPr>
            <a:cxnSpLocks/>
          </p:cNvCxnSpPr>
          <p:nvPr/>
        </p:nvCxnSpPr>
        <p:spPr>
          <a:xfrm>
            <a:off x="4762735" y="966013"/>
            <a:ext cx="67184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C9EC01-7764-4DAF-A814-C2CE89EE9303}"/>
              </a:ext>
            </a:extLst>
          </p:cNvPr>
          <p:cNvSpPr txBox="1"/>
          <p:nvPr/>
        </p:nvSpPr>
        <p:spPr>
          <a:xfrm>
            <a:off x="4762735" y="1150027"/>
            <a:ext cx="7142054" cy="547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2020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Water Sustainability Summit #1 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Started Quarterly Groundwater Sampling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Letter of support from the Commander of Navy Region Southwest 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Extraction Well Field Siting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Navy Leadership and United Progress Update Meeting</a:t>
            </a:r>
          </a:p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2021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NAVFAC EXWC's Seawater Desalination Test Facility Visit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Consultant Interviews for CEQA Initial Studies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Water Treatment Modeling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Distribution Alternatives Assessment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Navy Leadership and United Progress Update Meeting</a:t>
            </a:r>
          </a:p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2022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Navy Leadership and United Progress Update Meeting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MOU between NBVC and United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Prepare for Bench Scale/Pilot Testing Plan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86909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2" b="7372"/>
          <a:stretch/>
        </p:blipFill>
        <p:spPr>
          <a:xfrm>
            <a:off x="0" y="-2"/>
            <a:ext cx="13301301" cy="68580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>
            <a:off x="988427" y="-31376"/>
            <a:ext cx="11324446" cy="6858001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5FB5B5-3AC0-DC40-B2B8-B4426BA8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85" y="0"/>
            <a:ext cx="3975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5D4821A-D11C-9243-B66D-35FB07E29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83" y="0"/>
            <a:ext cx="1854200" cy="1295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7631A-2716-E248-8D72-4B34A41D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5400"/>
            <a:ext cx="3517900" cy="175260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17750D-DE96-BE49-B003-EB238FAB0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437" y="1190734"/>
            <a:ext cx="177800" cy="228600"/>
          </a:xfrm>
          <a:prstGeom prst="rect">
            <a:avLst/>
          </a:prstGeom>
        </p:spPr>
      </p:pic>
      <p:pic>
        <p:nvPicPr>
          <p:cNvPr id="11" name="Picture 10" descr="A picture containing saw, knife&#10;&#10;Description automatically generated">
            <a:extLst>
              <a:ext uri="{FF2B5EF4-FFF2-40B4-BE49-F238E27FC236}">
                <a16:creationId xmlns:a16="http://schemas.microsoft.com/office/drawing/2014/main" id="{93497C68-386A-F341-B3A3-4F6EBA746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54" y="5000931"/>
            <a:ext cx="304800" cy="228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7F882DF-5EDD-4B25-8243-DAD25434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683" y="246844"/>
            <a:ext cx="5160913" cy="726824"/>
          </a:xfr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F5597"/>
                </a:solidFill>
                <a:latin typeface="Trebuchet MS" panose="020B0603020202020204" pitchFamily="34" charset="0"/>
              </a:rPr>
              <a:t>Project Benefits</a:t>
            </a:r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5B2844B3-7E19-4BB0-916C-E5DB8A0CEA9E}"/>
              </a:ext>
            </a:extLst>
          </p:cNvPr>
          <p:cNvSpPr txBox="1">
            <a:spLocks/>
          </p:cNvSpPr>
          <p:nvPr/>
        </p:nvSpPr>
        <p:spPr>
          <a:xfrm>
            <a:off x="3852645" y="1419334"/>
            <a:ext cx="8118270" cy="5107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b="0" dirty="0"/>
              <a:t>Sustainable solution to combat seawater intrusion problem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b="0" dirty="0"/>
              <a:t>Long-term protection of groundwater basins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b="0" dirty="0"/>
              <a:t>Groundwater quality improvement in the coastal zones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dirty="0"/>
              <a:t>Reliable local supply, and a drought proof project 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dirty="0"/>
              <a:t>Help diversify regional water supply portfolio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b="0" dirty="0"/>
              <a:t>Alternative superior quality water supply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b="0" dirty="0"/>
              <a:t>Significant contribution to sustainable yield of Oxnard and Pleasant Valley Basins</a:t>
            </a:r>
          </a:p>
          <a:p>
            <a:pPr marL="973138" indent="-452438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9600" b="0" dirty="0"/>
              <a:t>Potential for yield increase 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7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912085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2" b="7372"/>
          <a:stretch/>
        </p:blipFill>
        <p:spPr>
          <a:xfrm>
            <a:off x="0" y="-1"/>
            <a:ext cx="1330129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>
            <a:off x="867554" y="0"/>
            <a:ext cx="11324446" cy="6858001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5FB5B5-3AC0-DC40-B2B8-B4426BA8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85" y="0"/>
            <a:ext cx="3975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5D4821A-D11C-9243-B66D-35FB07E29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483" y="0"/>
            <a:ext cx="1854200" cy="1295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7631A-2716-E248-8D72-4B34A41D7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5400"/>
            <a:ext cx="3517900" cy="175260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17750D-DE96-BE49-B003-EB238FAB0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437" y="1190734"/>
            <a:ext cx="177800" cy="228600"/>
          </a:xfrm>
          <a:prstGeom prst="rect">
            <a:avLst/>
          </a:prstGeom>
        </p:spPr>
      </p:pic>
      <p:pic>
        <p:nvPicPr>
          <p:cNvPr id="11" name="Picture 10" descr="A picture containing saw, knife&#10;&#10;Description automatically generated">
            <a:extLst>
              <a:ext uri="{FF2B5EF4-FFF2-40B4-BE49-F238E27FC236}">
                <a16:creationId xmlns:a16="http://schemas.microsoft.com/office/drawing/2014/main" id="{93497C68-386A-F341-B3A3-4F6EBA746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554" y="5000931"/>
            <a:ext cx="304800" cy="228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7F882DF-5EDD-4B25-8243-DAD25434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70" y="255876"/>
            <a:ext cx="5160913" cy="1325563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F5597"/>
                </a:solidFill>
                <a:latin typeface="Trebuchet MS" panose="020B0603020202020204" pitchFamily="34" charset="0"/>
              </a:rPr>
              <a:t>U.S. Navy’s Role </a:t>
            </a:r>
            <a:br>
              <a:rPr lang="en-US" sz="4400" b="1" dirty="0">
                <a:solidFill>
                  <a:srgbClr val="2F5597"/>
                </a:solidFill>
                <a:latin typeface="Trebuchet MS" panose="020B0603020202020204" pitchFamily="34" charset="0"/>
              </a:rPr>
            </a:br>
            <a:r>
              <a:rPr lang="en-US" sz="4400" b="1" dirty="0">
                <a:solidFill>
                  <a:srgbClr val="2F5597"/>
                </a:solidFill>
                <a:latin typeface="Trebuchet MS" panose="020B0603020202020204" pitchFamily="34" charset="0"/>
              </a:rPr>
              <a:t>and Project Support </a:t>
            </a:r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5B2844B3-7E19-4BB0-916C-E5DB8A0CEA9E}"/>
              </a:ext>
            </a:extLst>
          </p:cNvPr>
          <p:cNvSpPr txBox="1">
            <a:spLocks/>
          </p:cNvSpPr>
          <p:nvPr/>
        </p:nvSpPr>
        <p:spPr>
          <a:xfrm>
            <a:off x="4164369" y="1668949"/>
            <a:ext cx="7709582" cy="4933175"/>
          </a:xfrm>
          <a:prstGeom prst="rect">
            <a:avLst/>
          </a:prstGeom>
        </p:spPr>
        <p:txBody>
          <a:bodyPr vert="horz" lIns="0" tIns="91440" rIns="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403225" marR="0" lvl="0" indent="-392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Positive Prop 1 Efforts</a:t>
            </a:r>
          </a:p>
          <a:p>
            <a:pPr marL="925513" marR="0" lvl="0" indent="-344488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Local agencies and TAC project support</a:t>
            </a:r>
          </a:p>
          <a:p>
            <a:pPr marL="925513" marR="0" lvl="0" indent="-344488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Navy leadership provided UWCD a letter of support for DWR Prop 1 Round 3 grant program</a:t>
            </a:r>
          </a:p>
          <a:p>
            <a:pPr marL="925513" marR="0" lvl="0" indent="-344488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Project feasibility can enable a long-term real estate agreement</a:t>
            </a:r>
          </a:p>
          <a:p>
            <a:pPr marL="403225" marR="0" lvl="1" indent="-392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03225" marR="0" lvl="1" indent="-392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Navy is supporting implementation efforts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925513" indent="-344488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Working with UWCD to assess if bench scale testing of different treatment technologies can be done at local Navy facilities </a:t>
            </a:r>
          </a:p>
          <a:p>
            <a:pPr marL="925513" indent="-344488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Prop 1 Round 3 Project Concept includes on-site wells aquifer testing</a:t>
            </a:r>
          </a:p>
          <a:p>
            <a:pPr marL="925513" indent="-344488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On-going pre-engineering and permitting support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FE3FA6-604A-4C1C-B792-EAE583123D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3571" y="448143"/>
            <a:ext cx="2430318" cy="17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96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snow, riding, man&#10;&#10;Description automatically generated">
            <a:extLst>
              <a:ext uri="{FF2B5EF4-FFF2-40B4-BE49-F238E27FC236}">
                <a16:creationId xmlns:a16="http://schemas.microsoft.com/office/drawing/2014/main" id="{CCF01091-BF0C-3D40-BF44-B1FFED01B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96" b="4492"/>
          <a:stretch/>
        </p:blipFill>
        <p:spPr>
          <a:xfrm>
            <a:off x="0" y="0"/>
            <a:ext cx="13843000" cy="68580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0F239B-E1B8-344E-A763-1141175A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9600" y="0"/>
            <a:ext cx="106553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AF6F83F-4FA3-5647-9E02-FE36008EE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58900" cy="12827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CD98ECF-55BA-444F-BCBE-CF4E10A25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595" y="-2444750"/>
            <a:ext cx="2959100" cy="46736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DD94968-21E8-EE45-AF5A-5782F007F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14900"/>
            <a:ext cx="1511300" cy="1943100"/>
          </a:xfrm>
          <a:prstGeom prst="rect">
            <a:avLst/>
          </a:prstGeom>
        </p:spPr>
      </p:pic>
      <p:pic>
        <p:nvPicPr>
          <p:cNvPr id="13" name="Picture 12" descr="A picture containing knife, lamp, light&#10;&#10;Description automatically generated">
            <a:extLst>
              <a:ext uri="{FF2B5EF4-FFF2-40B4-BE49-F238E27FC236}">
                <a16:creationId xmlns:a16="http://schemas.microsoft.com/office/drawing/2014/main" id="{66AB99FB-F7DE-044A-A716-398BEDF09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444" y="5316416"/>
            <a:ext cx="2667000" cy="4648200"/>
          </a:xfrm>
          <a:prstGeom prst="rect">
            <a:avLst/>
          </a:prstGeom>
        </p:spPr>
      </p:pic>
      <p:pic>
        <p:nvPicPr>
          <p:cNvPr id="16" name="Picture 15" descr="A picture containing knife, light&#10;&#10;Description automatically generated">
            <a:extLst>
              <a:ext uri="{FF2B5EF4-FFF2-40B4-BE49-F238E27FC236}">
                <a16:creationId xmlns:a16="http://schemas.microsoft.com/office/drawing/2014/main" id="{F8A1E9A9-BB97-5A47-9F5A-7DC2B0BF9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7377" y="-2578445"/>
            <a:ext cx="2641600" cy="4318000"/>
          </a:xfrm>
          <a:prstGeom prst="rect">
            <a:avLst/>
          </a:prstGeom>
        </p:spPr>
      </p:pic>
      <p:pic>
        <p:nvPicPr>
          <p:cNvPr id="17" name="Picture 16" descr="A picture containing lamp, light, flying&#10;&#10;Description automatically generated">
            <a:extLst>
              <a:ext uri="{FF2B5EF4-FFF2-40B4-BE49-F238E27FC236}">
                <a16:creationId xmlns:a16="http://schemas.microsoft.com/office/drawing/2014/main" id="{FC5CEFA4-D925-5E47-8667-37A58E659D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6444" y="-3353858"/>
            <a:ext cx="2032000" cy="4318000"/>
          </a:xfrm>
          <a:prstGeom prst="rect">
            <a:avLst/>
          </a:prstGeom>
        </p:spPr>
      </p:pic>
      <p:pic>
        <p:nvPicPr>
          <p:cNvPr id="18" name="Picture 17" descr="A picture containing lamp, black, game, ball&#10;&#10;Description automatically generated">
            <a:extLst>
              <a:ext uri="{FF2B5EF4-FFF2-40B4-BE49-F238E27FC236}">
                <a16:creationId xmlns:a16="http://schemas.microsoft.com/office/drawing/2014/main" id="{12DA894A-7B1A-7F4F-9840-9C3D5AA2F0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590" y="1324820"/>
            <a:ext cx="2032000" cy="431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C03C7A-8791-C84F-8AF7-9E76ECCA3DD5}"/>
              </a:ext>
            </a:extLst>
          </p:cNvPr>
          <p:cNvSpPr txBox="1"/>
          <p:nvPr/>
        </p:nvSpPr>
        <p:spPr>
          <a:xfrm>
            <a:off x="1217547" y="317512"/>
            <a:ext cx="2571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17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Partners</a:t>
            </a:r>
            <a:endParaRPr lang="en-US" sz="4400" spc="17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FFEB99-7305-4141-8FF9-E04E309D2C6D}"/>
              </a:ext>
            </a:extLst>
          </p:cNvPr>
          <p:cNvCxnSpPr>
            <a:cxnSpLocks/>
          </p:cNvCxnSpPr>
          <p:nvPr/>
        </p:nvCxnSpPr>
        <p:spPr>
          <a:xfrm>
            <a:off x="1358900" y="1086953"/>
            <a:ext cx="22987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56B2B5A-1927-444C-9423-DDF88B8DCE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3" y="1666331"/>
            <a:ext cx="4111543" cy="7911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AE88E99-76C0-DD4A-A8C0-2C878B14AD1F}"/>
              </a:ext>
            </a:extLst>
          </p:cNvPr>
          <p:cNvGrpSpPr/>
          <p:nvPr/>
        </p:nvGrpSpPr>
        <p:grpSpPr>
          <a:xfrm>
            <a:off x="317500" y="2766367"/>
            <a:ext cx="3019029" cy="1219306"/>
            <a:chOff x="317500" y="2562224"/>
            <a:chExt cx="3019029" cy="1219306"/>
          </a:xfrm>
        </p:grpSpPr>
        <p:pic>
          <p:nvPicPr>
            <p:cNvPr id="23" name="Picture 22" descr="A close up of a sign&#10;&#10;Description automatically generated">
              <a:extLst>
                <a:ext uri="{FF2B5EF4-FFF2-40B4-BE49-F238E27FC236}">
                  <a16:creationId xmlns:a16="http://schemas.microsoft.com/office/drawing/2014/main" id="{0EB49D8A-47AC-5045-A02D-58AC4E2D4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7500" y="2562224"/>
              <a:ext cx="1219306" cy="1219306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5BFA7A-A75C-7B46-9A69-0ECE250E8735}"/>
                </a:ext>
              </a:extLst>
            </p:cNvPr>
            <p:cNvCxnSpPr/>
            <p:nvPr/>
          </p:nvCxnSpPr>
          <p:spPr>
            <a:xfrm flipV="1">
              <a:off x="1671541" y="2729116"/>
              <a:ext cx="0" cy="885522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DE43B9C-FEED-664D-8890-67A25E287222}"/>
                </a:ext>
              </a:extLst>
            </p:cNvPr>
            <p:cNvGrpSpPr/>
            <p:nvPr/>
          </p:nvGrpSpPr>
          <p:grpSpPr>
            <a:xfrm>
              <a:off x="1735770" y="2720553"/>
              <a:ext cx="1600759" cy="940251"/>
              <a:chOff x="1854306" y="2720553"/>
              <a:chExt cx="1600759" cy="94025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BCF5ECA-5D1B-FF4A-B223-7C0950BD2A5B}"/>
                  </a:ext>
                </a:extLst>
              </p:cNvPr>
              <p:cNvSpPr txBox="1"/>
              <p:nvPr/>
            </p:nvSpPr>
            <p:spPr>
              <a:xfrm>
                <a:off x="1854306" y="3245306"/>
                <a:ext cx="1598515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spc="300" dirty="0">
                    <a:latin typeface="Trebuchet MS" panose="020B0703020202090204" pitchFamily="34" charset="0"/>
                  </a:rPr>
                  <a:t>PORT HUENEME</a:t>
                </a:r>
              </a:p>
              <a:p>
                <a:r>
                  <a:rPr lang="en-US" sz="1050" spc="300" dirty="0">
                    <a:latin typeface="Trebuchet MS" panose="020B0703020202090204" pitchFamily="34" charset="0"/>
                  </a:rPr>
                  <a:t>WATER AGENCY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E9DEB79-FBF6-C24D-9712-9FEF000D93C0}"/>
                  </a:ext>
                </a:extLst>
              </p:cNvPr>
              <p:cNvSpPr txBox="1"/>
              <p:nvPr/>
            </p:nvSpPr>
            <p:spPr>
              <a:xfrm>
                <a:off x="1854306" y="2720553"/>
                <a:ext cx="16007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pc="300" dirty="0">
                    <a:latin typeface="Trebuchet MS" panose="020B0703020202090204" pitchFamily="34" charset="0"/>
                  </a:rPr>
                  <a:t>PHWA</a:t>
                </a:r>
              </a:p>
            </p:txBody>
          </p:sp>
        </p:grpSp>
      </p:grpSp>
      <p:pic>
        <p:nvPicPr>
          <p:cNvPr id="34" name="Picture 33" descr="A picture containing traffic, light, clock&#10;&#10;Description automatically generated">
            <a:extLst>
              <a:ext uri="{FF2B5EF4-FFF2-40B4-BE49-F238E27FC236}">
                <a16:creationId xmlns:a16="http://schemas.microsoft.com/office/drawing/2014/main" id="{1F8E0433-0A9F-6A46-BE0B-11D21F3720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7600" y="3176969"/>
            <a:ext cx="3263900" cy="687978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594FBFB0-D38F-8D44-A3A4-A12E387233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902" y="4178635"/>
            <a:ext cx="1598514" cy="1598514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C2CB6C04-3ED5-3741-A09B-519C583404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2921" y="4306023"/>
            <a:ext cx="2471113" cy="1343739"/>
          </a:xfrm>
          <a:prstGeom prst="rect">
            <a:avLst/>
          </a:prstGeom>
        </p:spPr>
      </p:pic>
      <p:pic>
        <p:nvPicPr>
          <p:cNvPr id="42" name="Picture 41" descr="A close up of a sign&#10;&#10;Description automatically generated">
            <a:extLst>
              <a:ext uri="{FF2B5EF4-FFF2-40B4-BE49-F238E27FC236}">
                <a16:creationId xmlns:a16="http://schemas.microsoft.com/office/drawing/2014/main" id="{DB198970-8509-9743-88D0-B2EBA3A414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4288" y="4657459"/>
            <a:ext cx="1909761" cy="190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892C12-85DB-4DDE-8D7B-14A3E5FB4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256" y="1739555"/>
            <a:ext cx="1677928" cy="1163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2AB0FD-B8BC-4AB1-AF4A-B500234A0F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1459" y="5698690"/>
            <a:ext cx="2164889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0476"/>
      </p:ext>
    </p:extLst>
  </p:cSld>
  <p:clrMapOvr>
    <a:masterClrMapping/>
  </p:clrMapOvr>
  <p:transition spd="slow" advClick="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E689EB3-E56C-8B4C-B65B-0C8915231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2" b="7372"/>
          <a:stretch/>
        </p:blipFill>
        <p:spPr>
          <a:xfrm>
            <a:off x="0" y="-2"/>
            <a:ext cx="13301301" cy="6858001"/>
          </a:xfrm>
          <a:prstGeom prst="rect">
            <a:avLst/>
          </a:prstGeom>
        </p:spPr>
      </p:pic>
      <p:pic>
        <p:nvPicPr>
          <p:cNvPr id="28" name="Picture 27" descr="A picture containing laptop, computer, light&#10;&#10;Description automatically generated">
            <a:extLst>
              <a:ext uri="{FF2B5EF4-FFF2-40B4-BE49-F238E27FC236}">
                <a16:creationId xmlns:a16="http://schemas.microsoft.com/office/drawing/2014/main" id="{7C59DE24-56A8-634E-BB5A-CD7E40B41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0"/>
            <a:ext cx="10007600" cy="6858000"/>
          </a:xfrm>
          <a:prstGeom prst="rect">
            <a:avLst/>
          </a:prstGeom>
        </p:spPr>
      </p:pic>
      <p:pic>
        <p:nvPicPr>
          <p:cNvPr id="22" name="Picture 21" descr="A picture containing table&#10;&#10;Description automatically generated">
            <a:extLst>
              <a:ext uri="{FF2B5EF4-FFF2-40B4-BE49-F238E27FC236}">
                <a16:creationId xmlns:a16="http://schemas.microsoft.com/office/drawing/2014/main" id="{F10B1E9E-9EC1-2345-A517-B2242B61E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837" y="1190734"/>
            <a:ext cx="177800" cy="2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09CBE6-5947-A64F-9F09-45990366A3E6}"/>
              </a:ext>
            </a:extLst>
          </p:cNvPr>
          <p:cNvSpPr txBox="1"/>
          <p:nvPr/>
        </p:nvSpPr>
        <p:spPr>
          <a:xfrm>
            <a:off x="6045197" y="442783"/>
            <a:ext cx="408093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spc="170" dirty="0">
                <a:solidFill>
                  <a:schemeClr val="bg1"/>
                </a:solidFill>
                <a:latin typeface="Trebuchet MS" panose="020B0703020202090204" pitchFamily="34" charset="0"/>
              </a:rPr>
              <a:t> Background</a:t>
            </a:r>
            <a:endParaRPr lang="en-US" sz="4400" spc="17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963CFE-B131-2B40-AA9E-7177F4B9839E}"/>
              </a:ext>
            </a:extLst>
          </p:cNvPr>
          <p:cNvCxnSpPr>
            <a:cxnSpLocks/>
          </p:cNvCxnSpPr>
          <p:nvPr/>
        </p:nvCxnSpPr>
        <p:spPr>
          <a:xfrm>
            <a:off x="6265330" y="1295400"/>
            <a:ext cx="525397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CF07EC-6965-EC4F-BD72-098D324E12B0}"/>
              </a:ext>
            </a:extLst>
          </p:cNvPr>
          <p:cNvSpPr txBox="1"/>
          <p:nvPr/>
        </p:nvSpPr>
        <p:spPr>
          <a:xfrm>
            <a:off x="6265330" y="1576601"/>
            <a:ext cx="48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ebuchet MS" panose="020B0703020202090204" pitchFamily="34" charset="0"/>
              </a:rPr>
              <a:t>Traditional approach to managing seawater intrusion: 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258397-A920-E347-A1EC-4F5B8DDE50EF}"/>
              </a:ext>
            </a:extLst>
          </p:cNvPr>
          <p:cNvSpPr txBox="1"/>
          <p:nvPr/>
        </p:nvSpPr>
        <p:spPr>
          <a:xfrm>
            <a:off x="6265330" y="2616106"/>
            <a:ext cx="58051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rebuchet MS" panose="020B0703020202090204" pitchFamily="34" charset="0"/>
              </a:rPr>
              <a:t>Fill basin from the top with enhanced recharge activities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rebuchet MS" panose="020B0703020202090204" pitchFamily="34" charset="0"/>
              </a:rPr>
              <a:t>Direct use of surface water and recycled water to the extent practical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rebuchet MS" panose="020B0703020202090204" pitchFamily="34" charset="0"/>
              </a:rPr>
              <a:t>Limit pumping to bring basin into balance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rebuchet MS" panose="020B0703020202090204" pitchFamily="34" charset="0"/>
              </a:rPr>
              <a:t>Despite these good efforts, saline intrusion remains a significant problem for long term basin sustainability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B30038-DAFE-9842-BD5D-8290E3FAB1EC}"/>
              </a:ext>
            </a:extLst>
          </p:cNvPr>
          <p:cNvGrpSpPr/>
          <p:nvPr/>
        </p:nvGrpSpPr>
        <p:grpSpPr>
          <a:xfrm>
            <a:off x="1658167" y="0"/>
            <a:ext cx="4379683" cy="6858000"/>
            <a:chOff x="-492366" y="0"/>
            <a:chExt cx="4379683" cy="6858000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77EE086B-FA0F-5A47-B483-A5FF79C2A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71281" y="0"/>
              <a:ext cx="3975100" cy="6858000"/>
            </a:xfrm>
            <a:prstGeom prst="rect">
              <a:avLst/>
            </a:prstGeom>
          </p:spPr>
        </p:pic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DE655103-6761-294F-BF02-DBDB5B54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3117" y="0"/>
              <a:ext cx="1854200" cy="1295400"/>
            </a:xfrm>
            <a:prstGeom prst="rect">
              <a:avLst/>
            </a:prstGeom>
          </p:spPr>
        </p:pic>
        <p:pic>
          <p:nvPicPr>
            <p:cNvPr id="27" name="Picture 2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9466EFB-49F4-2A40-A2CE-ACF951BD1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92366" y="5105400"/>
              <a:ext cx="3517900" cy="1752600"/>
            </a:xfrm>
            <a:prstGeom prst="rect">
              <a:avLst/>
            </a:prstGeom>
          </p:spPr>
        </p:pic>
        <p:pic>
          <p:nvPicPr>
            <p:cNvPr id="32" name="Picture 31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E6A38CA4-6807-6848-888D-FD9F372A2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0071" y="1190734"/>
              <a:ext cx="177800" cy="228600"/>
            </a:xfrm>
            <a:prstGeom prst="rect">
              <a:avLst/>
            </a:prstGeom>
          </p:spPr>
        </p:pic>
        <p:pic>
          <p:nvPicPr>
            <p:cNvPr id="34" name="Picture 33" descr="A picture containing saw, knife&#10;&#10;Description automatically generated">
              <a:extLst>
                <a:ext uri="{FF2B5EF4-FFF2-40B4-BE49-F238E27FC236}">
                  <a16:creationId xmlns:a16="http://schemas.microsoft.com/office/drawing/2014/main" id="{652BCF70-3BF8-184C-9AAD-113F88D02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5188" y="5000931"/>
              <a:ext cx="3048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76716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3AACA07-B75B-4979-A190-16F92216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928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30A9AEE-2F3A-4E8F-86EA-06D46BB00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454" y="365125"/>
            <a:ext cx="8087091" cy="6184757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1467CFB-AD14-4FD3-A6FA-4AF972C92AAD}"/>
              </a:ext>
            </a:extLst>
          </p:cNvPr>
          <p:cNvSpPr/>
          <p:nvPr/>
        </p:nvSpPr>
        <p:spPr>
          <a:xfrm>
            <a:off x="5108894" y="3287931"/>
            <a:ext cx="458621" cy="5019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ss, outdoor, mountain, nature&#10;&#10;Description automatically generated">
            <a:extLst>
              <a:ext uri="{FF2B5EF4-FFF2-40B4-BE49-F238E27FC236}">
                <a16:creationId xmlns:a16="http://schemas.microsoft.com/office/drawing/2014/main" id="{6A4478D6-0B03-44FE-9D2E-DDC6B3B05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654" y="308118"/>
            <a:ext cx="5622142" cy="2712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60E2CD-FD3E-40D1-9170-2DFDADA1E821}"/>
              </a:ext>
            </a:extLst>
          </p:cNvPr>
          <p:cNvSpPr txBox="1"/>
          <p:nvPr/>
        </p:nvSpPr>
        <p:spPr>
          <a:xfrm>
            <a:off x="597197" y="104364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A9F71-03C4-43B2-AEC5-C72E41FB90F5}"/>
              </a:ext>
            </a:extLst>
          </p:cNvPr>
          <p:cNvSpPr txBox="1"/>
          <p:nvPr/>
        </p:nvSpPr>
        <p:spPr>
          <a:xfrm>
            <a:off x="10139545" y="110468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 2020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38CF93-3CC0-4F20-A287-8D4F27493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826" y="1469983"/>
            <a:ext cx="4967093" cy="4978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83C2B-C50D-49BA-AFAF-A2201D4AD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03" y="1462825"/>
            <a:ext cx="4985670" cy="498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39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 b="16447"/>
          <a:stretch/>
        </p:blipFill>
        <p:spPr>
          <a:xfrm>
            <a:off x="-909784" y="1"/>
            <a:ext cx="1330129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>
            <a:off x="867554" y="-3"/>
            <a:ext cx="11324446" cy="6868631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LA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9170A3-0BD7-B142-B980-D9FD3FCFC128}"/>
              </a:ext>
            </a:extLst>
          </p:cNvPr>
          <p:cNvCxnSpPr>
            <a:cxnSpLocks/>
          </p:cNvCxnSpPr>
          <p:nvPr/>
        </p:nvCxnSpPr>
        <p:spPr>
          <a:xfrm>
            <a:off x="4064153" y="1670288"/>
            <a:ext cx="67184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66064EB4-FD8C-4CC7-837A-E6D67DAC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83" y="867848"/>
            <a:ext cx="10515600" cy="611522"/>
          </a:xfrm>
        </p:spPr>
        <p:txBody>
          <a:bodyPr>
            <a:normAutofit/>
          </a:bodyPr>
          <a:lstStyle/>
          <a:p>
            <a:r>
              <a:rPr lang="en-US" sz="3600" dirty="0"/>
              <a:t>Injection vs. Extraction Barrier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863D0-F333-40E6-92AF-CE4398385673}"/>
              </a:ext>
            </a:extLst>
          </p:cNvPr>
          <p:cNvSpPr txBox="1"/>
          <p:nvPr/>
        </p:nvSpPr>
        <p:spPr>
          <a:xfrm>
            <a:off x="3931983" y="1899814"/>
            <a:ext cx="7754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inland extent of intrusion and lack of feed water supply make injection barrier impractical in the Oxnard basin</a:t>
            </a:r>
          </a:p>
          <a:p>
            <a:endParaRPr lang="en-US" sz="2400" dirty="0"/>
          </a:p>
          <a:p>
            <a:r>
              <a:rPr lang="en-US" sz="2400" dirty="0"/>
              <a:t>Treated wastewater being used for direct delivery to Ag users, or for planned injection and recovery programs</a:t>
            </a:r>
          </a:p>
          <a:p>
            <a:endParaRPr lang="en-US" sz="2400" dirty="0"/>
          </a:p>
          <a:p>
            <a:r>
              <a:rPr lang="en-US" sz="2400" dirty="0"/>
              <a:t>Extraction barrier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Requires fewer wells to control seawater 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Seawater and brackish now source of water to be desalted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open-water intakes that are difficult to permit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Promotes seaward groundwater gradient in the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Removes salt from the groundwater basin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509EEF-C1F5-E348-8A20-F0B759A69903}"/>
              </a:ext>
            </a:extLst>
          </p:cNvPr>
          <p:cNvGrpSpPr/>
          <p:nvPr/>
        </p:nvGrpSpPr>
        <p:grpSpPr>
          <a:xfrm>
            <a:off x="-407701" y="0"/>
            <a:ext cx="4379683" cy="6858000"/>
            <a:chOff x="-492366" y="0"/>
            <a:chExt cx="4379683" cy="6858000"/>
          </a:xfrm>
        </p:grpSpPr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A1CE1FD3-D62C-AB4C-8AEA-B68A35602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71281" y="0"/>
              <a:ext cx="3975100" cy="6858000"/>
            </a:xfrm>
            <a:prstGeom prst="rect">
              <a:avLst/>
            </a:prstGeom>
          </p:spPr>
        </p:pic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0074FCBE-7189-6142-9696-CB93E458E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3117" y="0"/>
              <a:ext cx="1854200" cy="1295400"/>
            </a:xfrm>
            <a:prstGeom prst="rect">
              <a:avLst/>
            </a:prstGeom>
          </p:spPr>
        </p:pic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C531DC3-6BD7-C246-845A-21CEEB27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92366" y="5105400"/>
              <a:ext cx="3517900" cy="1752600"/>
            </a:xfrm>
            <a:prstGeom prst="rect">
              <a:avLst/>
            </a:prstGeom>
          </p:spPr>
        </p:pic>
        <p:pic>
          <p:nvPicPr>
            <p:cNvPr id="19" name="Picture 1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98988406-CDF7-A544-B213-40211B88C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0071" y="1190734"/>
              <a:ext cx="177800" cy="228600"/>
            </a:xfrm>
            <a:prstGeom prst="rect">
              <a:avLst/>
            </a:prstGeom>
          </p:spPr>
        </p:pic>
        <p:pic>
          <p:nvPicPr>
            <p:cNvPr id="21" name="Picture 20" descr="A picture containing saw, knife&#10;&#10;Description automatically generated">
              <a:extLst>
                <a:ext uri="{FF2B5EF4-FFF2-40B4-BE49-F238E27FC236}">
                  <a16:creationId xmlns:a16="http://schemas.microsoft.com/office/drawing/2014/main" id="{902DB7C4-D9AE-7444-AC41-38FB4D0A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188" y="5000931"/>
              <a:ext cx="3048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4933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435C0CD-A908-4509-B368-2A161621BE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9BE83-2E2A-447D-8212-90F3C77ADB9A}"/>
              </a:ext>
            </a:extLst>
          </p:cNvPr>
          <p:cNvSpPr txBox="1"/>
          <p:nvPr/>
        </p:nvSpPr>
        <p:spPr>
          <a:xfrm>
            <a:off x="348289" y="5805881"/>
            <a:ext cx="39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Case – recent pumping rates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ABF86-0173-486F-8B2D-08EEC4E91457}"/>
              </a:ext>
            </a:extLst>
          </p:cNvPr>
          <p:cNvSpPr txBox="1"/>
          <p:nvPr/>
        </p:nvSpPr>
        <p:spPr>
          <a:xfrm>
            <a:off x="6271449" y="5794783"/>
            <a:ext cx="322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Coastal Extraction Wells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CDA0D-A0B5-4D49-9A9E-A38A1C00B386}"/>
              </a:ext>
            </a:extLst>
          </p:cNvPr>
          <p:cNvSpPr txBox="1"/>
          <p:nvPr/>
        </p:nvSpPr>
        <p:spPr>
          <a:xfrm>
            <a:off x="2827494" y="6262203"/>
            <a:ext cx="68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Driest month in GSP’s 50-year simulation period (1930-1979)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F515D-E2C1-43D5-9AE9-D4F9022FF35B}"/>
              </a:ext>
            </a:extLst>
          </p:cNvPr>
          <p:cNvSpPr txBox="1"/>
          <p:nvPr/>
        </p:nvSpPr>
        <p:spPr>
          <a:xfrm>
            <a:off x="525152" y="760114"/>
            <a:ext cx="10607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table depression will surround new coastal wells, not inland production wells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D7646-56AA-4BF9-9C36-7109A724DFEB}"/>
              </a:ext>
            </a:extLst>
          </p:cNvPr>
          <p:cNvSpPr txBox="1"/>
          <p:nvPr/>
        </p:nvSpPr>
        <p:spPr>
          <a:xfrm>
            <a:off x="6144655" y="1211651"/>
            <a:ext cx="5737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Modest water level decline in nearby wells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B31293-EFB1-43FE-BE4B-FB3096E10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47" y="1770217"/>
            <a:ext cx="5730108" cy="3969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DE80E-95B8-41D2-9820-93F5CC02E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449" y="1770216"/>
            <a:ext cx="5730108" cy="39696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F507D15-34E9-4205-9F5C-E96C6DF9B6CD}"/>
              </a:ext>
            </a:extLst>
          </p:cNvPr>
          <p:cNvSpPr/>
          <p:nvPr/>
        </p:nvSpPr>
        <p:spPr>
          <a:xfrm>
            <a:off x="3525789" y="2991997"/>
            <a:ext cx="651099" cy="437003"/>
          </a:xfrm>
          <a:prstGeom prst="ellipse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6B2D62-4775-459D-AFA3-78398CB90BA1}"/>
              </a:ext>
            </a:extLst>
          </p:cNvPr>
          <p:cNvSpPr/>
          <p:nvPr/>
        </p:nvSpPr>
        <p:spPr>
          <a:xfrm rot="1560000">
            <a:off x="8352142" y="4095935"/>
            <a:ext cx="869611" cy="502007"/>
          </a:xfrm>
          <a:prstGeom prst="ellipse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03C65-998E-456B-981F-59CA54D8F9E3}"/>
              </a:ext>
            </a:extLst>
          </p:cNvPr>
          <p:cNvSpPr txBox="1"/>
          <p:nvPr/>
        </p:nvSpPr>
        <p:spPr>
          <a:xfrm>
            <a:off x="525152" y="272858"/>
            <a:ext cx="11666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 modeling results, chloride concentrations and water levels, 10,000 AFY pumping</a:t>
            </a:r>
          </a:p>
        </p:txBody>
      </p:sp>
    </p:spTree>
    <p:extLst>
      <p:ext uri="{BB962C8B-B14F-4D97-AF65-F5344CB8AC3E}">
        <p14:creationId xmlns:p14="http://schemas.microsoft.com/office/powerpoint/2010/main" val="22540444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16487"/>
          <a:stretch/>
        </p:blipFill>
        <p:spPr>
          <a:xfrm>
            <a:off x="0" y="-4405708"/>
            <a:ext cx="24210979" cy="1248290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 flipH="1">
            <a:off x="-238886" y="11429"/>
            <a:ext cx="11324446" cy="6945364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5FB5B5-3AC0-DC40-B2B8-B4426BA8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69651" y="31531"/>
            <a:ext cx="3975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5D4821A-D11C-9243-B66D-35FB07E29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75920" y="-82439"/>
            <a:ext cx="1854200" cy="1295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7631A-2716-E248-8D72-4B34A41D7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20582" y="5105400"/>
            <a:ext cx="3517900" cy="175260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17750D-DE96-BE49-B003-EB238FAB0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3391" y="1108295"/>
            <a:ext cx="177800" cy="228600"/>
          </a:xfrm>
          <a:prstGeom prst="rect">
            <a:avLst/>
          </a:prstGeom>
        </p:spPr>
      </p:pic>
      <p:pic>
        <p:nvPicPr>
          <p:cNvPr id="11" name="Picture 10" descr="A picture containing saw, knife&#10;&#10;Description automatically generated">
            <a:extLst>
              <a:ext uri="{FF2B5EF4-FFF2-40B4-BE49-F238E27FC236}">
                <a16:creationId xmlns:a16="http://schemas.microsoft.com/office/drawing/2014/main" id="{93497C68-386A-F341-B3A3-4F6EBA746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77771" y="5000931"/>
            <a:ext cx="304800" cy="2286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5B61036-1ED5-4BC2-A6AD-59EDA0BD2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56350"/>
            <a:ext cx="2743200" cy="365125"/>
          </a:xfrm>
        </p:spPr>
        <p:txBody>
          <a:bodyPr/>
          <a:lstStyle/>
          <a:p>
            <a:fld id="{E5B29C50-D6F1-4DB6-9B68-F4CD3996E9C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77BDEE2-9067-4602-9803-4D0AA4E221B7}"/>
              </a:ext>
            </a:extLst>
          </p:cNvPr>
          <p:cNvSpPr txBox="1">
            <a:spLocks/>
          </p:cNvSpPr>
          <p:nvPr/>
        </p:nvSpPr>
        <p:spPr>
          <a:xfrm>
            <a:off x="927561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B29C50-D6F1-4DB6-9B68-F4CD3996E9C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id="{5100E9C9-C087-F94C-B749-FB6B3E77124E}"/>
              </a:ext>
            </a:extLst>
          </p:cNvPr>
          <p:cNvSpPr txBox="1">
            <a:spLocks/>
          </p:cNvSpPr>
          <p:nvPr/>
        </p:nvSpPr>
        <p:spPr>
          <a:xfrm>
            <a:off x="-491403" y="612377"/>
            <a:ext cx="7408132" cy="761369"/>
          </a:xfrm>
          <a:prstGeom prst="rect">
            <a:avLst/>
          </a:prstGeom>
          <a:effectLst/>
        </p:spPr>
        <p:txBody>
          <a:bodyPr vert="horz" wrap="none" lIns="0" tIns="0" rIns="0" bIns="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0" dirty="0">
                <a:solidFill>
                  <a:schemeClr val="tx1"/>
                </a:solidFill>
                <a:effectLst/>
                <a:latin typeface="Trebuchet MS" panose="020B0703020202090204" pitchFamily="34" charset="0"/>
              </a:rPr>
              <a:t>Groundwater Flow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3646CF-BCFD-4F87-9EA8-157A04AD08D8}"/>
              </a:ext>
            </a:extLst>
          </p:cNvPr>
          <p:cNvSpPr txBox="1"/>
          <p:nvPr/>
        </p:nvSpPr>
        <p:spPr>
          <a:xfrm>
            <a:off x="445736" y="1275933"/>
            <a:ext cx="7494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Regional Model was developed by United staff to assess management actions and water supply alternatives District-wide, including changing climate.</a:t>
            </a:r>
          </a:p>
          <a:p>
            <a:endParaRPr lang="en-US" sz="2800" dirty="0"/>
          </a:p>
          <a:p>
            <a:r>
              <a:rPr lang="en-US" sz="2800" dirty="0"/>
              <a:t>Coastal Plain Model recently upgraded to include solute transport.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Model upgrade supported by Prop 1 Planning Grant (Thanks Water Boards!)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Planning Grant work includes revised geologic model in the project area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003838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69B0-82FA-4D05-B2E5-AE82101E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24" y="291869"/>
            <a:ext cx="10920376" cy="773393"/>
          </a:xfrm>
        </p:spPr>
        <p:txBody>
          <a:bodyPr>
            <a:normAutofit/>
          </a:bodyPr>
          <a:lstStyle/>
          <a:p>
            <a:r>
              <a:rPr lang="en-US" sz="3600" dirty="0"/>
              <a:t>Section N Detail, Design Project Flow Pattern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F763E-F6A9-4C91-914D-7BD599403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172" y="1410948"/>
            <a:ext cx="8805334" cy="52251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EA888-CD7C-4363-89DD-65E4D3FC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7AF96118-0559-430F-966A-1A1648A5ED85}"/>
              </a:ext>
            </a:extLst>
          </p:cNvPr>
          <p:cNvSpPr/>
          <p:nvPr/>
        </p:nvSpPr>
        <p:spPr>
          <a:xfrm>
            <a:off x="4464424" y="2854713"/>
            <a:ext cx="978408" cy="16726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94AECCC7-5DC9-4337-8FC1-83A32E8E29FB}"/>
              </a:ext>
            </a:extLst>
          </p:cNvPr>
          <p:cNvSpPr/>
          <p:nvPr/>
        </p:nvSpPr>
        <p:spPr>
          <a:xfrm>
            <a:off x="7727577" y="2832411"/>
            <a:ext cx="978408" cy="16726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C75DDCCC-BD3B-41AC-822B-050DBD33671D}"/>
              </a:ext>
            </a:extLst>
          </p:cNvPr>
          <p:cNvSpPr/>
          <p:nvPr/>
        </p:nvSpPr>
        <p:spPr>
          <a:xfrm>
            <a:off x="9653942" y="2821260"/>
            <a:ext cx="978408" cy="16726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23E3762-3EF2-44A4-B09C-7E21314C218E}"/>
              </a:ext>
            </a:extLst>
          </p:cNvPr>
          <p:cNvSpPr/>
          <p:nvPr/>
        </p:nvSpPr>
        <p:spPr>
          <a:xfrm>
            <a:off x="5735350" y="2274849"/>
            <a:ext cx="484632" cy="1357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364C563-1D7F-49FE-81EB-80B9E867DB98}"/>
              </a:ext>
            </a:extLst>
          </p:cNvPr>
          <p:cNvSpPr/>
          <p:nvPr/>
        </p:nvSpPr>
        <p:spPr>
          <a:xfrm>
            <a:off x="4637578" y="3188475"/>
            <a:ext cx="978408" cy="167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1B87A08-61AA-464B-8D73-745D912C54B2}"/>
              </a:ext>
            </a:extLst>
          </p:cNvPr>
          <p:cNvSpPr/>
          <p:nvPr/>
        </p:nvSpPr>
        <p:spPr>
          <a:xfrm>
            <a:off x="4765907" y="3447568"/>
            <a:ext cx="978408" cy="167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74C6E2E1-C1C8-46AE-9424-346B26FCD6AC}"/>
              </a:ext>
            </a:extLst>
          </p:cNvPr>
          <p:cNvSpPr/>
          <p:nvPr/>
        </p:nvSpPr>
        <p:spPr>
          <a:xfrm>
            <a:off x="6280673" y="3174385"/>
            <a:ext cx="627530" cy="16759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03619572-6F3A-4CB2-BC5B-0B73B9FB8913}"/>
              </a:ext>
            </a:extLst>
          </p:cNvPr>
          <p:cNvSpPr/>
          <p:nvPr/>
        </p:nvSpPr>
        <p:spPr>
          <a:xfrm>
            <a:off x="6195150" y="3484208"/>
            <a:ext cx="393909" cy="16759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0AAED3-236C-4A11-A65C-8B46E954CA05}"/>
              </a:ext>
            </a:extLst>
          </p:cNvPr>
          <p:cNvSpPr/>
          <p:nvPr/>
        </p:nvSpPr>
        <p:spPr>
          <a:xfrm>
            <a:off x="456074" y="1323892"/>
            <a:ext cx="27833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Model pumping rates from the confined Oxnard and Mugu aquifers that control seawater intrusion but avoids significant vertical flow down from the unconfined Semi-perched aquifer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E639FB7-CE41-4FA9-A6A5-36B07E3E4636}"/>
              </a:ext>
            </a:extLst>
          </p:cNvPr>
          <p:cNvSpPr/>
          <p:nvPr/>
        </p:nvSpPr>
        <p:spPr>
          <a:xfrm>
            <a:off x="4511907" y="5928301"/>
            <a:ext cx="978408" cy="167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2958E085-FFBC-45FE-A0D1-51EB140840D9}"/>
              </a:ext>
            </a:extLst>
          </p:cNvPr>
          <p:cNvSpPr/>
          <p:nvPr/>
        </p:nvSpPr>
        <p:spPr>
          <a:xfrm>
            <a:off x="6229873" y="5926052"/>
            <a:ext cx="627530" cy="16759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D3BFE280-3782-437C-A896-F72DE7D8DE0A}"/>
              </a:ext>
            </a:extLst>
          </p:cNvPr>
          <p:cNvSpPr/>
          <p:nvPr/>
        </p:nvSpPr>
        <p:spPr>
          <a:xfrm>
            <a:off x="9972140" y="3546918"/>
            <a:ext cx="627530" cy="167596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FBCD8914-DC82-4087-BA6B-F1C7F6F99B11}"/>
              </a:ext>
            </a:extLst>
          </p:cNvPr>
          <p:cNvSpPr/>
          <p:nvPr/>
        </p:nvSpPr>
        <p:spPr>
          <a:xfrm>
            <a:off x="9828207" y="5926051"/>
            <a:ext cx="627530" cy="167596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8B117EBE-140A-430B-8950-E70224A2D846}"/>
              </a:ext>
            </a:extLst>
          </p:cNvPr>
          <p:cNvSpPr/>
          <p:nvPr/>
        </p:nvSpPr>
        <p:spPr>
          <a:xfrm>
            <a:off x="9972140" y="3216718"/>
            <a:ext cx="627530" cy="167596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5AFA5-DC3C-4AB2-8ECE-EFB1089C7AC9}"/>
              </a:ext>
            </a:extLst>
          </p:cNvPr>
          <p:cNvSpPr txBox="1"/>
          <p:nvPr/>
        </p:nvSpPr>
        <p:spPr>
          <a:xfrm>
            <a:off x="9652000" y="6036733"/>
            <a:ext cx="13546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Fresh 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E8E0F3-A0E5-43D3-B0D8-46DB160625BB}"/>
              </a:ext>
            </a:extLst>
          </p:cNvPr>
          <p:cNvSpPr txBox="1"/>
          <p:nvPr/>
        </p:nvSpPr>
        <p:spPr>
          <a:xfrm>
            <a:off x="6094942" y="6010275"/>
            <a:ext cx="10329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Brackish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D750CD-534E-49BA-BF6D-43EE28CB9773}"/>
              </a:ext>
            </a:extLst>
          </p:cNvPr>
          <p:cNvSpPr txBox="1"/>
          <p:nvPr/>
        </p:nvSpPr>
        <p:spPr>
          <a:xfrm>
            <a:off x="4468283" y="6009217"/>
            <a:ext cx="1143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Seawater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14AD48-AF7D-475A-90C8-605D5AFD750A}"/>
              </a:ext>
            </a:extLst>
          </p:cNvPr>
          <p:cNvSpPr txBox="1"/>
          <p:nvPr/>
        </p:nvSpPr>
        <p:spPr>
          <a:xfrm>
            <a:off x="4468283" y="5560483"/>
            <a:ext cx="1143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Legend: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7F30D8-22E3-4EA4-80CC-490D9DB4E85D}"/>
              </a:ext>
            </a:extLst>
          </p:cNvPr>
          <p:cNvSpPr/>
          <p:nvPr/>
        </p:nvSpPr>
        <p:spPr>
          <a:xfrm>
            <a:off x="4382558" y="5584825"/>
            <a:ext cx="6561666" cy="8212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E1F7DDC4-2B2E-4A99-9AB4-36837DFF0E0A}"/>
              </a:ext>
            </a:extLst>
          </p:cNvPr>
          <p:cNvSpPr/>
          <p:nvPr/>
        </p:nvSpPr>
        <p:spPr>
          <a:xfrm>
            <a:off x="7965541" y="5926051"/>
            <a:ext cx="940796" cy="16759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9FC4A5-0047-4C34-B82D-9740829FA3D0}"/>
              </a:ext>
            </a:extLst>
          </p:cNvPr>
          <p:cNvSpPr txBox="1"/>
          <p:nvPr/>
        </p:nvSpPr>
        <p:spPr>
          <a:xfrm>
            <a:off x="7797800" y="6011332"/>
            <a:ext cx="1600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Perched Water</a:t>
            </a:r>
          </a:p>
        </p:txBody>
      </p:sp>
      <p:sp>
        <p:nvSpPr>
          <p:cNvPr id="33" name="Equals 32">
            <a:extLst>
              <a:ext uri="{FF2B5EF4-FFF2-40B4-BE49-F238E27FC236}">
                <a16:creationId xmlns:a16="http://schemas.microsoft.com/office/drawing/2014/main" id="{0B2383C6-AFC2-424D-9BCD-26ACCAF8E5EB}"/>
              </a:ext>
            </a:extLst>
          </p:cNvPr>
          <p:cNvSpPr/>
          <p:nvPr/>
        </p:nvSpPr>
        <p:spPr>
          <a:xfrm>
            <a:off x="5876252" y="3387262"/>
            <a:ext cx="211793" cy="2805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5016EC5A-14BB-4D2F-A865-D68718E187C4}"/>
              </a:ext>
            </a:extLst>
          </p:cNvPr>
          <p:cNvSpPr/>
          <p:nvPr/>
        </p:nvSpPr>
        <p:spPr>
          <a:xfrm>
            <a:off x="5871769" y="3142982"/>
            <a:ext cx="211793" cy="2805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75854-DA33-4CC4-9E49-25E7FD5F3962}"/>
              </a:ext>
            </a:extLst>
          </p:cNvPr>
          <p:cNvSpPr txBox="1"/>
          <p:nvPr/>
        </p:nvSpPr>
        <p:spPr>
          <a:xfrm>
            <a:off x="7908616" y="3085425"/>
            <a:ext cx="8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Oxnard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D92463-537F-4B9F-8162-A4B1E07CD4B6}"/>
              </a:ext>
            </a:extLst>
          </p:cNvPr>
          <p:cNvSpPr txBox="1"/>
          <p:nvPr/>
        </p:nvSpPr>
        <p:spPr>
          <a:xfrm>
            <a:off x="7810220" y="344773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Mugu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F1ADEF-3844-4F67-AF2B-095E5ADD839E}"/>
              </a:ext>
            </a:extLst>
          </p:cNvPr>
          <p:cNvSpPr txBox="1"/>
          <p:nvPr/>
        </p:nvSpPr>
        <p:spPr>
          <a:xfrm>
            <a:off x="7744337" y="3887411"/>
            <a:ext cx="125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Fox Canyon</a:t>
            </a:r>
          </a:p>
        </p:txBody>
      </p:sp>
    </p:spTree>
    <p:extLst>
      <p:ext uri="{BB962C8B-B14F-4D97-AF65-F5344CB8AC3E}">
        <p14:creationId xmlns:p14="http://schemas.microsoft.com/office/powerpoint/2010/main" val="943165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1" grpId="0" animBg="1"/>
      <p:bldP spid="23" grpId="0" animBg="1"/>
      <p:bldP spid="25" grpId="0" animBg="1"/>
      <p:bldP spid="27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55B19F7-2832-49CE-9B63-4EC3CBAF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1" y="750097"/>
            <a:ext cx="7050818" cy="535780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4EC459-0E71-4464-B47B-984EF7389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568" y="750096"/>
            <a:ext cx="7936249" cy="53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F07F2-B074-459B-94AE-7782E5DEFB9B}"/>
              </a:ext>
            </a:extLst>
          </p:cNvPr>
          <p:cNvSpPr txBox="1"/>
          <p:nvPr/>
        </p:nvSpPr>
        <p:spPr>
          <a:xfrm>
            <a:off x="1355271" y="195942"/>
            <a:ext cx="805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Need to assess potential for leak down at higher pumping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B585E-FF88-428F-873F-5440D9140B9A}"/>
              </a:ext>
            </a:extLst>
          </p:cNvPr>
          <p:cNvSpPr txBox="1"/>
          <p:nvPr/>
        </p:nvSpPr>
        <p:spPr>
          <a:xfrm>
            <a:off x="1355271" y="6200393"/>
            <a:ext cx="10818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Considering use of geophysics to further map confinement, zones of water movement</a:t>
            </a:r>
          </a:p>
        </p:txBody>
      </p:sp>
    </p:spTree>
    <p:extLst>
      <p:ext uri="{BB962C8B-B14F-4D97-AF65-F5344CB8AC3E}">
        <p14:creationId xmlns:p14="http://schemas.microsoft.com/office/powerpoint/2010/main" val="3788059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C0437-4511-914F-970B-DDEC5B98C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7" b="29167"/>
          <a:stretch/>
        </p:blipFill>
        <p:spPr>
          <a:xfrm>
            <a:off x="0" y="-2"/>
            <a:ext cx="13309600" cy="68622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595D4-B2BE-1448-B8CC-3021F6594F85}"/>
              </a:ext>
            </a:extLst>
          </p:cNvPr>
          <p:cNvSpPr/>
          <p:nvPr/>
        </p:nvSpPr>
        <p:spPr>
          <a:xfrm>
            <a:off x="375188" y="-203200"/>
            <a:ext cx="11816812" cy="7213600"/>
          </a:xfrm>
          <a:custGeom>
            <a:avLst/>
            <a:gdLst>
              <a:gd name="connsiteX0" fmla="*/ 0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0 w 11324446"/>
              <a:gd name="connsiteY4" fmla="*/ 0 h 6858001"/>
              <a:gd name="connsiteX0" fmla="*/ 3069771 w 11324446"/>
              <a:gd name="connsiteY0" fmla="*/ 0 h 6858001"/>
              <a:gd name="connsiteX1" fmla="*/ 11324446 w 11324446"/>
              <a:gd name="connsiteY1" fmla="*/ 0 h 6858001"/>
              <a:gd name="connsiteX2" fmla="*/ 11324446 w 11324446"/>
              <a:gd name="connsiteY2" fmla="*/ 6858001 h 6858001"/>
              <a:gd name="connsiteX3" fmla="*/ 0 w 11324446"/>
              <a:gd name="connsiteY3" fmla="*/ 6858001 h 6858001"/>
              <a:gd name="connsiteX4" fmla="*/ 3069771 w 11324446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446" h="6858001">
                <a:moveTo>
                  <a:pt x="3069771" y="0"/>
                </a:moveTo>
                <a:lnTo>
                  <a:pt x="11324446" y="0"/>
                </a:lnTo>
                <a:lnTo>
                  <a:pt x="11324446" y="6858001"/>
                </a:lnTo>
                <a:lnTo>
                  <a:pt x="0" y="6858001"/>
                </a:lnTo>
                <a:lnTo>
                  <a:pt x="3069771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7F5FC4-B5FA-E74F-851D-5F399A39B7CD}"/>
              </a:ext>
            </a:extLst>
          </p:cNvPr>
          <p:cNvGrpSpPr/>
          <p:nvPr/>
        </p:nvGrpSpPr>
        <p:grpSpPr>
          <a:xfrm>
            <a:off x="-492366" y="0"/>
            <a:ext cx="4379683" cy="6858000"/>
            <a:chOff x="-492366" y="0"/>
            <a:chExt cx="4379683" cy="6858000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E25FB5B5-3AC0-DC40-B2B8-B4426BA8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1281" y="0"/>
              <a:ext cx="3975100" cy="6858000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A5D4821A-D11C-9243-B66D-35FB07E29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3117" y="0"/>
              <a:ext cx="1854200" cy="1295400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57631A-2716-E248-8D72-4B34A41D7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92366" y="5105400"/>
              <a:ext cx="3517900" cy="1752600"/>
            </a:xfrm>
            <a:prstGeom prst="rect">
              <a:avLst/>
            </a:prstGeom>
          </p:spPr>
        </p:pic>
        <p:pic>
          <p:nvPicPr>
            <p:cNvPr id="10" name="Picture 9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6117750D-DE96-BE49-B003-EB238FAB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0071" y="1190734"/>
              <a:ext cx="177800" cy="228600"/>
            </a:xfrm>
            <a:prstGeom prst="rect">
              <a:avLst/>
            </a:prstGeom>
          </p:spPr>
        </p:pic>
        <p:pic>
          <p:nvPicPr>
            <p:cNvPr id="11" name="Picture 10" descr="A picture containing saw, knife&#10;&#10;Description automatically generated">
              <a:extLst>
                <a:ext uri="{FF2B5EF4-FFF2-40B4-BE49-F238E27FC236}">
                  <a16:creationId xmlns:a16="http://schemas.microsoft.com/office/drawing/2014/main" id="{93497C68-386A-F341-B3A3-4F6EBA746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188" y="5000931"/>
              <a:ext cx="304800" cy="2286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D712AC0-5E69-B841-B000-5B873D4F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317" y="167481"/>
            <a:ext cx="7368391" cy="960438"/>
          </a:xfrm>
        </p:spPr>
        <p:txBody>
          <a:bodyPr>
            <a:noAutofit/>
          </a:bodyPr>
          <a:lstStyle/>
          <a:p>
            <a:pPr lvl="0"/>
            <a:r>
              <a:rPr lang="en-US" sz="3600" dirty="0"/>
              <a:t>Now need to model various project scenarios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3A4F3-427E-384D-8A61-B41EB94AC439}"/>
              </a:ext>
            </a:extLst>
          </p:cNvPr>
          <p:cNvSpPr txBox="1"/>
          <p:nvPr/>
        </p:nvSpPr>
        <p:spPr>
          <a:xfrm>
            <a:off x="3380071" y="1344879"/>
            <a:ext cx="825792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302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703020202090204" pitchFamily="34" charset="0"/>
              </a:rPr>
              <a:t>Use revised and recalibrated model to simulate various pumping volumes and well locations</a:t>
            </a:r>
          </a:p>
          <a:p>
            <a:pPr marL="457200" indent="-457200" defTabSz="8302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703020202090204" pitchFamily="34" charset="0"/>
              </a:rPr>
              <a:t>Minimum project size about 5,000 AFY pumping</a:t>
            </a:r>
          </a:p>
          <a:p>
            <a:pPr marL="457200" indent="-457200" defTabSz="8302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703020202090204" pitchFamily="34" charset="0"/>
              </a:rPr>
              <a:t>Maximum scale of project not yet determined, at least 10,000 AFY appears feasible, many variables to consider</a:t>
            </a:r>
          </a:p>
          <a:p>
            <a:pPr marL="457200" indent="-457200" defTabSz="8302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703020202090204" pitchFamily="34" charset="0"/>
              </a:rPr>
              <a:t>Phase 1 pumping program is proposed, (recently applied for Prop 1 Round 3 implementation grant)</a:t>
            </a:r>
          </a:p>
          <a:p>
            <a:pPr marL="457200" indent="-457200" defTabSz="8302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703020202090204" pitchFamily="34" charset="0"/>
              </a:rPr>
              <a:t>Coordinating project development with Oxnard basin GSA (Fox Canyon Groundwater Management Agency), CA state regulators and the Navy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9170A3-0BD7-B142-B980-D9FD3FCFC128}"/>
              </a:ext>
            </a:extLst>
          </p:cNvPr>
          <p:cNvCxnSpPr>
            <a:cxnSpLocks/>
          </p:cNvCxnSpPr>
          <p:nvPr/>
        </p:nvCxnSpPr>
        <p:spPr>
          <a:xfrm>
            <a:off x="3887317" y="1213412"/>
            <a:ext cx="73683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1584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59667FEF5F0449C13ED21BC7947F5" ma:contentTypeVersion="4" ma:contentTypeDescription="Create a new document." ma:contentTypeScope="" ma:versionID="0ee41f12ab09915577e382894c3ac7e4">
  <xsd:schema xmlns:xsd="http://www.w3.org/2001/XMLSchema" xmlns:xs="http://www.w3.org/2001/XMLSchema" xmlns:p="http://schemas.microsoft.com/office/2006/metadata/properties" xmlns:ns2="e1776c48-f56a-4e05-b504-1eb40c821b75" targetNamespace="http://schemas.microsoft.com/office/2006/metadata/properties" ma:root="true" ma:fieldsID="5fb52fc8d22f03933b614e0f37ef7637" ns2:_="">
    <xsd:import namespace="e1776c48-f56a-4e05-b504-1eb40c821b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76c48-f56a-4e05-b504-1eb40c821b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5CC68E-F841-445F-8EC3-4B007997608D}">
  <ds:schemaRefs>
    <ds:schemaRef ds:uri="e1776c48-f56a-4e05-b504-1eb40c821b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DD0333-5D65-463C-938B-6526875EFD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8DF858-8251-48C0-885E-AC370F5C913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0</TotalTime>
  <Words>814</Words>
  <Application>Microsoft Office PowerPoint</Application>
  <PresentationFormat>Widescreen</PresentationFormat>
  <Paragraphs>132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Office Theme</vt:lpstr>
      <vt:lpstr> Coastal Brackish Groundwater Extraction and Treatment Project</vt:lpstr>
      <vt:lpstr>PowerPoint Presentation</vt:lpstr>
      <vt:lpstr>PowerPoint Presentation</vt:lpstr>
      <vt:lpstr>Injection vs. Extraction Barrier</vt:lpstr>
      <vt:lpstr>PowerPoint Presentation</vt:lpstr>
      <vt:lpstr>PowerPoint Presentation</vt:lpstr>
      <vt:lpstr>Section N Detail, Design Project Flow Pattern</vt:lpstr>
      <vt:lpstr>PowerPoint Presentation</vt:lpstr>
      <vt:lpstr>Now need to model various project scenarios</vt:lpstr>
      <vt:lpstr>PowerPoint Presentation</vt:lpstr>
      <vt:lpstr>PowerPoint Presentation</vt:lpstr>
      <vt:lpstr>Conceptual Treatment</vt:lpstr>
      <vt:lpstr>PowerPoint Presentation</vt:lpstr>
      <vt:lpstr>Project Support</vt:lpstr>
      <vt:lpstr>Project Activities</vt:lpstr>
      <vt:lpstr>Project Benefits</vt:lpstr>
      <vt:lpstr>U.S. Navy’s Role  and Project Support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/>
  <cp:lastModifiedBy/>
  <cp:revision>1</cp:revision>
  <dcterms:created xsi:type="dcterms:W3CDTF">2016-02-15T05:41:27Z</dcterms:created>
  <dcterms:modified xsi:type="dcterms:W3CDTF">2021-10-14T18:34:34Z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TC034606119991</vt:lpwstr>
  </property>
  <property fmtid="{D5CDD505-2E9C-101B-9397-08002B2CF9AE}" pid="3" name="ContentTypeId">
    <vt:lpwstr>0x010100A3659667FEF5F0449C13ED21BC7947F5</vt:lpwstr>
  </property>
</Properties>
</file>