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1026" r:id="rId2"/>
    <p:sldId id="939" r:id="rId3"/>
    <p:sldId id="1023" r:id="rId4"/>
    <p:sldId id="1027" r:id="rId5"/>
    <p:sldId id="936" r:id="rId6"/>
    <p:sldId id="1028" r:id="rId7"/>
    <p:sldId id="1019" r:id="rId8"/>
    <p:sldId id="1020" r:id="rId9"/>
    <p:sldId id="40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71E"/>
    <a:srgbClr val="425C9A"/>
    <a:srgbClr val="709232"/>
    <a:srgbClr val="5C6D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3"/>
    <p:restoredTop sz="96569"/>
  </p:normalViewPr>
  <p:slideViewPr>
    <p:cSldViewPr snapToGrid="0">
      <p:cViewPr varScale="1">
        <p:scale>
          <a:sx n="108" d="100"/>
          <a:sy n="108" d="100"/>
        </p:scale>
        <p:origin x="23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AADA5-58FB-433E-865B-D295FDC88E73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C6B6D6-F250-49AF-B81D-57AADA63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25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15FB1-8468-4588-9E3B-DB2846175F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287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four red squares represent the 4 projects that will reduce the conveyance system bottlenecks and provide surface water to the Ferro Basin.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6B6D6-F250-49AF-B81D-57AADA63F9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70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 show the three-barrel culvert, inverted siphon and gran canal headworks. The background photo shows the conveyance system upgrades that will allow UWCD to convey up to 750 </a:t>
            </a:r>
            <a:r>
              <a:rPr lang="en-US" dirty="0" err="1"/>
              <a:t>cfs</a:t>
            </a:r>
            <a:r>
              <a:rPr lang="en-US" dirty="0"/>
              <a:t> to the Ferro Basin. The upgrades will be constructed in a phased approach. The first phase will focus on removing the bottlenecks experienced at United’s existing diversion rate (375cfs).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6B6D6-F250-49AF-B81D-57AADA63F9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51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project in Phase 1 was the replacement of the Grand Canal Headworks, which was completed in 2021. This project increased the entrance capacity of the canal entrance to 500 </a:t>
            </a:r>
            <a:r>
              <a:rPr lang="en-US" dirty="0" err="1"/>
              <a:t>cfs</a:t>
            </a:r>
            <a:r>
              <a:rPr lang="en-US" dirty="0"/>
              <a:t>. The following slides show the construction of this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6B6D6-F250-49AF-B81D-57AADA63F9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06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project in Phase 1 was the replacement of the Grand Canal Headworks, which was completed in 2021. This project increased the entrance capacity of the canal entrance to 500 </a:t>
            </a:r>
            <a:r>
              <a:rPr lang="en-US" dirty="0" err="1"/>
              <a:t>cfs</a:t>
            </a:r>
            <a:r>
              <a:rPr lang="en-US" dirty="0"/>
              <a:t>. The following slides show the construction of this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6B6D6-F250-49AF-B81D-57AADA63F9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17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project in Phase 1 was the replacement of the Grand Canal Headworks, which was completed in 2021. This project increased the entrance capacity of the canal entrance to 500 </a:t>
            </a:r>
            <a:r>
              <a:rPr lang="en-US" dirty="0" err="1"/>
              <a:t>cfs</a:t>
            </a:r>
            <a:r>
              <a:rPr lang="en-US" dirty="0"/>
              <a:t>. The following slides show the construction of this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6B6D6-F250-49AF-B81D-57AADA63F9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77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United received grant funding for the Vineyard Avenue Crossing.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6B6D6-F250-49AF-B81D-57AADA63F9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71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Phase 1 timeline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6B6D6-F250-49AF-B81D-57AADA63F9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74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9F144-286C-1B4E-A255-42996025D468}"/>
              </a:ext>
            </a:extLst>
          </p:cNvPr>
          <p:cNvSpPr/>
          <p:nvPr userDrawn="1"/>
        </p:nvSpPr>
        <p:spPr>
          <a:xfrm>
            <a:off x="-123810" y="-84406"/>
            <a:ext cx="12315810" cy="702681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C70625-4DD7-4140-A423-7BD2DB83F6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5" r="9845"/>
          <a:stretch/>
        </p:blipFill>
        <p:spPr>
          <a:xfrm>
            <a:off x="-198120" y="-1103294"/>
            <a:ext cx="14519862" cy="82866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E4F778-07D4-263F-DBE7-1AAD5FB01135}"/>
              </a:ext>
            </a:extLst>
          </p:cNvPr>
          <p:cNvSpPr/>
          <p:nvPr userDrawn="1"/>
        </p:nvSpPr>
        <p:spPr>
          <a:xfrm rot="5400000">
            <a:off x="-551192" y="259033"/>
            <a:ext cx="7136477" cy="6157906"/>
          </a:xfrm>
          <a:prstGeom prst="rect">
            <a:avLst/>
          </a:prstGeom>
          <a:gradFill>
            <a:gsLst>
              <a:gs pos="0">
                <a:srgbClr val="709232">
                  <a:alpha val="0"/>
                </a:srgbClr>
              </a:gs>
              <a:gs pos="98000">
                <a:srgbClr val="5C6D3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978511-CA2B-114A-99E3-0F6DCC94D03E}"/>
              </a:ext>
            </a:extLst>
          </p:cNvPr>
          <p:cNvSpPr/>
          <p:nvPr userDrawn="1"/>
        </p:nvSpPr>
        <p:spPr>
          <a:xfrm rot="10800000">
            <a:off x="-198120" y="-230253"/>
            <a:ext cx="12588240" cy="1379912"/>
          </a:xfrm>
          <a:prstGeom prst="rect">
            <a:avLst/>
          </a:prstGeom>
          <a:gradFill>
            <a:gsLst>
              <a:gs pos="0">
                <a:srgbClr val="0A4778">
                  <a:alpha val="0"/>
                </a:srgbClr>
              </a:gs>
              <a:gs pos="99000">
                <a:srgbClr val="0A47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1879E3AD-D73C-A94C-8A7D-4818727645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05" y="-84406"/>
            <a:ext cx="12315810" cy="702681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38EA1F5-C9A3-794B-8684-447CE20612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3824" y="2797675"/>
            <a:ext cx="8898987" cy="1909763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B671560-557D-BB49-BF81-7AB6D99CD2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824" y="5527572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9610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9 -0.14861 L -0.11927 -0.14861 " pathEditMode="relative" rAng="0" ptsTypes="AA">
                                      <p:cBhvr>
                                        <p:cTn id="9" dur="1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n umbrella&#10;&#10;Description automatically generated">
            <a:extLst>
              <a:ext uri="{FF2B5EF4-FFF2-40B4-BE49-F238E27FC236}">
                <a16:creationId xmlns:a16="http://schemas.microsoft.com/office/drawing/2014/main" id="{BD07EBBF-DCE2-EF49-8C59-C2749E2BBA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89" y="-90674"/>
            <a:ext cx="12333777" cy="704426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95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n umbrella&#10;&#10;Description automatically generated">
            <a:extLst>
              <a:ext uri="{FF2B5EF4-FFF2-40B4-BE49-F238E27FC236}">
                <a16:creationId xmlns:a16="http://schemas.microsoft.com/office/drawing/2014/main" id="{EE1D1650-93C4-044A-AF78-09363D933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89" y="-90674"/>
            <a:ext cx="12333777" cy="7044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09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6DFC1B-E5D7-9945-8CCF-2995DAF23C0B}"/>
              </a:ext>
            </a:extLst>
          </p:cNvPr>
          <p:cNvSpPr/>
          <p:nvPr userDrawn="1"/>
        </p:nvSpPr>
        <p:spPr>
          <a:xfrm>
            <a:off x="-282633" y="-232756"/>
            <a:ext cx="12718473" cy="7265323"/>
          </a:xfrm>
          <a:prstGeom prst="rect">
            <a:avLst/>
          </a:prstGeom>
          <a:gradFill>
            <a:gsLst>
              <a:gs pos="0">
                <a:srgbClr val="0A4778"/>
              </a:gs>
              <a:gs pos="98000">
                <a:srgbClr val="425C9A"/>
              </a:gs>
            </a:gsLst>
            <a:lin ang="36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77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46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56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74400" y="6455169"/>
            <a:ext cx="1016000" cy="365125"/>
          </a:xfrm>
        </p:spPr>
        <p:txBody>
          <a:bodyPr/>
          <a:lstStyle/>
          <a:p>
            <a:fld id="{806D23CB-D564-4943-8073-9E8C25167512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98D7986E-6BF9-AA49-9FBF-C52D216804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11" y="-124179"/>
            <a:ext cx="12327891" cy="703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80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090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ky, ground, blue&#10;&#10;Description automatically generated">
            <a:extLst>
              <a:ext uri="{FF2B5EF4-FFF2-40B4-BE49-F238E27FC236}">
                <a16:creationId xmlns:a16="http://schemas.microsoft.com/office/drawing/2014/main" id="{8F8946F0-3C1B-6B46-8BB1-251C121A7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8055" r="1" b="11301"/>
          <a:stretch/>
        </p:blipFill>
        <p:spPr>
          <a:xfrm>
            <a:off x="-321930" y="-379046"/>
            <a:ext cx="12456600" cy="73214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39F144-286C-1B4E-A255-42996025D468}"/>
              </a:ext>
            </a:extLst>
          </p:cNvPr>
          <p:cNvSpPr/>
          <p:nvPr userDrawn="1"/>
        </p:nvSpPr>
        <p:spPr>
          <a:xfrm>
            <a:off x="-123810" y="-379046"/>
            <a:ext cx="12315810" cy="7026812"/>
          </a:xfrm>
          <a:prstGeom prst="rect">
            <a:avLst/>
          </a:prstGeom>
          <a:solidFill>
            <a:schemeClr val="tx2">
              <a:lumMod val="7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978511-CA2B-114A-99E3-0F6DCC94D03E}"/>
              </a:ext>
            </a:extLst>
          </p:cNvPr>
          <p:cNvSpPr/>
          <p:nvPr userDrawn="1"/>
        </p:nvSpPr>
        <p:spPr>
          <a:xfrm rot="10800000">
            <a:off x="-198120" y="-230253"/>
            <a:ext cx="12588240" cy="1379912"/>
          </a:xfrm>
          <a:prstGeom prst="rect">
            <a:avLst/>
          </a:prstGeom>
          <a:gradFill>
            <a:gsLst>
              <a:gs pos="0">
                <a:srgbClr val="0A4778">
                  <a:alpha val="0"/>
                </a:srgbClr>
              </a:gs>
              <a:gs pos="99000">
                <a:srgbClr val="0A47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A476B3DD-4F6B-2740-90D3-DF1A2A5420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05" y="-84406"/>
            <a:ext cx="12315810" cy="70268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824" y="2797675"/>
            <a:ext cx="8898987" cy="1909763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825" y="5528469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91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n umbrella&#10;&#10;Description automatically generated">
            <a:extLst>
              <a:ext uri="{FF2B5EF4-FFF2-40B4-BE49-F238E27FC236}">
                <a16:creationId xmlns:a16="http://schemas.microsoft.com/office/drawing/2014/main" id="{71F53C88-D13F-F04F-85CD-4FBD0D7D43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89" y="-93133"/>
            <a:ext cx="12333777" cy="7044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25C9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6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64189323-EFD5-0346-A3F6-488349D1CF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33" y="-90311"/>
            <a:ext cx="12366187" cy="705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8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n umbrella&#10;&#10;Description automatically generated">
            <a:extLst>
              <a:ext uri="{FF2B5EF4-FFF2-40B4-BE49-F238E27FC236}">
                <a16:creationId xmlns:a16="http://schemas.microsoft.com/office/drawing/2014/main" id="{7C2207B9-4F87-CA41-9F60-BE24398AA0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89" y="-93133"/>
            <a:ext cx="12333777" cy="7044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62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05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water splashing&#10;&#10;Description automatically generated with low confidence">
            <a:extLst>
              <a:ext uri="{FF2B5EF4-FFF2-40B4-BE49-F238E27FC236}">
                <a16:creationId xmlns:a16="http://schemas.microsoft.com/office/drawing/2014/main" id="{6D257334-2494-BCCB-D69D-F2788FA534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773" b="45803"/>
          <a:stretch/>
        </p:blipFill>
        <p:spPr>
          <a:xfrm flipH="1">
            <a:off x="-1932455" y="3639065"/>
            <a:ext cx="15314796" cy="341264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 descr="A close up of an umbrella&#10;&#10;Description automatically generated">
            <a:extLst>
              <a:ext uri="{FF2B5EF4-FFF2-40B4-BE49-F238E27FC236}">
                <a16:creationId xmlns:a16="http://schemas.microsoft.com/office/drawing/2014/main" id="{7C2207B9-4F87-CA41-9F60-BE24398AA0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89" y="-93133"/>
            <a:ext cx="12333777" cy="7044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62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77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2E722-3789-ECAB-63DF-82569D354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833AA-A513-FD44-CAA8-19E99F7F5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B838D6-C54B-C431-053F-7C4C73A0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C3D093-1C95-3E5F-4047-C489E4DB4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n umbrella&#10;&#10;Description automatically generated">
            <a:extLst>
              <a:ext uri="{FF2B5EF4-FFF2-40B4-BE49-F238E27FC236}">
                <a16:creationId xmlns:a16="http://schemas.microsoft.com/office/drawing/2014/main" id="{19FE67AA-5058-AD48-A274-99241747B7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89" y="-90674"/>
            <a:ext cx="12333777" cy="7044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58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n umbrella&#10;&#10;Description automatically generated">
            <a:extLst>
              <a:ext uri="{FF2B5EF4-FFF2-40B4-BE49-F238E27FC236}">
                <a16:creationId xmlns:a16="http://schemas.microsoft.com/office/drawing/2014/main" id="{4151C23B-97B2-A447-86C6-42BECF2D4D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89" y="-90674"/>
            <a:ext cx="12333777" cy="704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36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5125"/>
            <a:ext cx="11338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3385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2436B-0D04-4363-A5FE-E0964CAF5E11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66303-D343-4499-819E-D70B7B5B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32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425C9A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B881E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B881E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B881E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B881E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B881E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7B51CBB-1B46-7845-9B86-87120097AC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334" y="557015"/>
            <a:ext cx="4228060" cy="83393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91B9E6F-DE1B-AD76-6759-CFF0FF686FAE}"/>
              </a:ext>
            </a:extLst>
          </p:cNvPr>
          <p:cNvSpPr txBox="1">
            <a:spLocks/>
          </p:cNvSpPr>
          <p:nvPr/>
        </p:nvSpPr>
        <p:spPr>
          <a:xfrm>
            <a:off x="574714" y="1983441"/>
            <a:ext cx="7265142" cy="26934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 sz="4800" spc="30" dirty="0"/>
              <a:t>FREEMAN CONVEYANCE SYSTEM UPGRADE </a:t>
            </a:r>
          </a:p>
          <a:p>
            <a:r>
              <a:rPr lang="en-US" sz="3200" spc="30" dirty="0"/>
              <a:t>(Phase 1)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5ECE89-65EF-C644-CED6-7BB156E6BA34}"/>
              </a:ext>
            </a:extLst>
          </p:cNvPr>
          <p:cNvSpPr txBox="1"/>
          <p:nvPr/>
        </p:nvSpPr>
        <p:spPr>
          <a:xfrm>
            <a:off x="178156" y="5724814"/>
            <a:ext cx="50962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2000" b="1" dirty="0">
                <a:solidFill>
                  <a:schemeClr val="bg1"/>
                </a:solidFill>
              </a:rPr>
              <a:t>Maryam Bral, PhD, PE, </a:t>
            </a:r>
            <a:r>
              <a:rPr lang="en-US" sz="2000" i="1" dirty="0">
                <a:solidFill>
                  <a:schemeClr val="bg1"/>
                </a:solidFill>
              </a:rPr>
              <a:t>Chief Engineer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Ph: 805 525 4431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maryamb@unitedwater.org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80591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n umbrella&#10;&#10;Description automatically generated">
            <a:extLst>
              <a:ext uri="{FF2B5EF4-FFF2-40B4-BE49-F238E27FC236}">
                <a16:creationId xmlns:a16="http://schemas.microsoft.com/office/drawing/2014/main" id="{91D77F3E-21F5-DF16-F175-98DAA872F5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89" y="-90674"/>
            <a:ext cx="12333777" cy="704426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A6B7144-9AAF-A617-90F2-ED7A60441882}"/>
              </a:ext>
            </a:extLst>
          </p:cNvPr>
          <p:cNvGrpSpPr/>
          <p:nvPr/>
        </p:nvGrpSpPr>
        <p:grpSpPr>
          <a:xfrm>
            <a:off x="0" y="0"/>
            <a:ext cx="12191999" cy="6858000"/>
            <a:chOff x="663676" y="373318"/>
            <a:chExt cx="10864645" cy="6111363"/>
          </a:xfrm>
        </p:grpSpPr>
        <p:pic>
          <p:nvPicPr>
            <p:cNvPr id="8" name="Picture 7" descr="Map&#10;&#10;Description automatically generated">
              <a:extLst>
                <a:ext uri="{FF2B5EF4-FFF2-40B4-BE49-F238E27FC236}">
                  <a16:creationId xmlns:a16="http://schemas.microsoft.com/office/drawing/2014/main" id="{E6C9EC78-ABD1-6FB5-D4EA-5C984253E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"/>
            <a:stretch/>
          </p:blipFill>
          <p:spPr>
            <a:xfrm>
              <a:off x="663676" y="373318"/>
              <a:ext cx="10864645" cy="6111363"/>
            </a:xfrm>
            <a:prstGeom prst="rect">
              <a:avLst/>
            </a:prstGeom>
          </p:spPr>
        </p:pic>
        <p:sp>
          <p:nvSpPr>
            <p:cNvPr id="2" name="Arrow: Left 1">
              <a:extLst>
                <a:ext uri="{FF2B5EF4-FFF2-40B4-BE49-F238E27FC236}">
                  <a16:creationId xmlns:a16="http://schemas.microsoft.com/office/drawing/2014/main" id="{CFF9368E-89E7-5D8B-165F-D7770A0AE88B}"/>
                </a:ext>
              </a:extLst>
            </p:cNvPr>
            <p:cNvSpPr/>
            <p:nvPr/>
          </p:nvSpPr>
          <p:spPr>
            <a:xfrm>
              <a:off x="7737019" y="3189010"/>
              <a:ext cx="285135" cy="155462"/>
            </a:xfrm>
            <a:prstGeom prst="lef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Arrow: Left 2">
              <a:extLst>
                <a:ext uri="{FF2B5EF4-FFF2-40B4-BE49-F238E27FC236}">
                  <a16:creationId xmlns:a16="http://schemas.microsoft.com/office/drawing/2014/main" id="{CF227F93-AA03-83DA-B7A6-ABA24FA1E032}"/>
                </a:ext>
              </a:extLst>
            </p:cNvPr>
            <p:cNvSpPr/>
            <p:nvPr/>
          </p:nvSpPr>
          <p:spPr>
            <a:xfrm rot="3305793">
              <a:off x="7089342" y="3510320"/>
              <a:ext cx="241306" cy="205733"/>
            </a:xfrm>
            <a:prstGeom prst="lef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5219A9-4295-A7D3-8E97-E6D860478E99}"/>
                </a:ext>
              </a:extLst>
            </p:cNvPr>
            <p:cNvSpPr/>
            <p:nvPr/>
          </p:nvSpPr>
          <p:spPr>
            <a:xfrm>
              <a:off x="8022154" y="3189010"/>
              <a:ext cx="1671486" cy="342322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B9BC877-D93E-EB76-A7C7-C23CCD6B8AD5}"/>
                </a:ext>
              </a:extLst>
            </p:cNvPr>
            <p:cNvSpPr/>
            <p:nvPr/>
          </p:nvSpPr>
          <p:spPr>
            <a:xfrm>
              <a:off x="7285209" y="3653277"/>
              <a:ext cx="1906985" cy="342322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52B0A35-74D0-84C3-67E2-FF36A73333EF}"/>
                </a:ext>
              </a:extLst>
            </p:cNvPr>
            <p:cNvSpPr/>
            <p:nvPr/>
          </p:nvSpPr>
          <p:spPr>
            <a:xfrm>
              <a:off x="6926093" y="4131676"/>
              <a:ext cx="1906985" cy="456279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EF01A59-7282-0C09-B8A5-67722CB93C07}"/>
                </a:ext>
              </a:extLst>
            </p:cNvPr>
            <p:cNvSpPr/>
            <p:nvPr/>
          </p:nvSpPr>
          <p:spPr>
            <a:xfrm>
              <a:off x="2702905" y="2898974"/>
              <a:ext cx="1199536" cy="456279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Left 9">
              <a:extLst>
                <a:ext uri="{FF2B5EF4-FFF2-40B4-BE49-F238E27FC236}">
                  <a16:creationId xmlns:a16="http://schemas.microsoft.com/office/drawing/2014/main" id="{09A9BFDD-6B85-59F5-ACE3-04C061EF61BC}"/>
                </a:ext>
              </a:extLst>
            </p:cNvPr>
            <p:cNvSpPr/>
            <p:nvPr/>
          </p:nvSpPr>
          <p:spPr>
            <a:xfrm rot="3305793">
              <a:off x="6666851" y="3928369"/>
              <a:ext cx="398184" cy="187127"/>
            </a:xfrm>
            <a:prstGeom prst="lef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Left 10">
              <a:extLst>
                <a:ext uri="{FF2B5EF4-FFF2-40B4-BE49-F238E27FC236}">
                  <a16:creationId xmlns:a16="http://schemas.microsoft.com/office/drawing/2014/main" id="{4921A661-26BB-0F5E-3B24-5BBB5C7C1492}"/>
                </a:ext>
              </a:extLst>
            </p:cNvPr>
            <p:cNvSpPr/>
            <p:nvPr/>
          </p:nvSpPr>
          <p:spPr>
            <a:xfrm rot="10800000">
              <a:off x="3912272" y="3033548"/>
              <a:ext cx="285135" cy="155461"/>
            </a:xfrm>
            <a:prstGeom prst="lef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84628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dirt road&#10;&#10;Description automatically generated">
            <a:extLst>
              <a:ext uri="{FF2B5EF4-FFF2-40B4-BE49-F238E27FC236}">
                <a16:creationId xmlns:a16="http://schemas.microsoft.com/office/drawing/2014/main" id="{5B9ADADA-E8A7-40CC-B170-06B3D7BE3C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3"/>
          <a:stretch/>
        </p:blipFill>
        <p:spPr>
          <a:xfrm>
            <a:off x="2403416" y="1237067"/>
            <a:ext cx="6661566" cy="4988463"/>
          </a:xfrm>
          <a:prstGeom prst="rect">
            <a:avLst/>
          </a:prstGeom>
        </p:spPr>
      </p:pic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DA287DF-17D3-4601-A44B-5DF39E4F77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4" t="1860" r="2345" b="2878"/>
          <a:stretch/>
        </p:blipFill>
        <p:spPr>
          <a:xfrm>
            <a:off x="-407773" y="-72271"/>
            <a:ext cx="12819629" cy="7087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INVERTED SIPHON">
            <a:extLst>
              <a:ext uri="{FF2B5EF4-FFF2-40B4-BE49-F238E27FC236}">
                <a16:creationId xmlns:a16="http://schemas.microsoft.com/office/drawing/2014/main" id="{D5BD4810-3710-497F-B486-A729DCA1C95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867" y="880737"/>
            <a:ext cx="6809868" cy="4532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 descr="A boat sitting on top of a dirt field&#10;&#10;Description automatically generated">
            <a:extLst>
              <a:ext uri="{FF2B5EF4-FFF2-40B4-BE49-F238E27FC236}">
                <a16:creationId xmlns:a16="http://schemas.microsoft.com/office/drawing/2014/main" id="{40FB7201-C6FF-4A65-8ABB-AD1B6EF4B9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6" b="-1"/>
          <a:stretch/>
        </p:blipFill>
        <p:spPr>
          <a:xfrm>
            <a:off x="3227075" y="966010"/>
            <a:ext cx="6350252" cy="4532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23" descr="A dirt road&#10;&#10;Description automatically generated">
            <a:extLst>
              <a:ext uri="{FF2B5EF4-FFF2-40B4-BE49-F238E27FC236}">
                <a16:creationId xmlns:a16="http://schemas.microsoft.com/office/drawing/2014/main" id="{DE9A5954-1050-4D6D-9BF2-BD1398F8E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010" y="966009"/>
            <a:ext cx="6570545" cy="4373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A close up of an umbrella&#10;&#10;Description automatically generated">
            <a:extLst>
              <a:ext uri="{FF2B5EF4-FFF2-40B4-BE49-F238E27FC236}">
                <a16:creationId xmlns:a16="http://schemas.microsoft.com/office/drawing/2014/main" id="{E6EE81D6-DC68-A376-085D-3C84F3A544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89" y="-90674"/>
            <a:ext cx="12333777" cy="704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2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70ECFFD1-BB15-4908-950A-88051D536A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3"/>
          <a:stretch/>
        </p:blipFill>
        <p:spPr>
          <a:xfrm>
            <a:off x="-530585" y="-119921"/>
            <a:ext cx="14329636" cy="69779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F750D5-74AD-D135-AA53-BD13D4BEA08F}"/>
              </a:ext>
            </a:extLst>
          </p:cNvPr>
          <p:cNvSpPr/>
          <p:nvPr/>
        </p:nvSpPr>
        <p:spPr>
          <a:xfrm>
            <a:off x="0" y="5482898"/>
            <a:ext cx="12333777" cy="1375102"/>
          </a:xfrm>
          <a:prstGeom prst="rect">
            <a:avLst/>
          </a:prstGeom>
          <a:solidFill>
            <a:srgbClr val="0C4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lose up of an umbrella&#10;&#10;Description automatically generated">
            <a:extLst>
              <a:ext uri="{FF2B5EF4-FFF2-40B4-BE49-F238E27FC236}">
                <a16:creationId xmlns:a16="http://schemas.microsoft.com/office/drawing/2014/main" id="{A78476EF-B8AF-EAFD-DF7E-C6289D61AB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89" y="-93133"/>
            <a:ext cx="12333777" cy="704426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8D67B03-0ECC-8BE1-2236-CA89BCC4D50A}"/>
              </a:ext>
            </a:extLst>
          </p:cNvPr>
          <p:cNvSpPr txBox="1">
            <a:spLocks/>
          </p:cNvSpPr>
          <p:nvPr/>
        </p:nvSpPr>
        <p:spPr>
          <a:xfrm>
            <a:off x="490537" y="5482898"/>
            <a:ext cx="11561556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Phase 1 of the Freeman Expansion Project –</a:t>
            </a:r>
          </a:p>
          <a:p>
            <a:r>
              <a:rPr lang="en-US" sz="3600" dirty="0">
                <a:solidFill>
                  <a:schemeClr val="bg1"/>
                </a:solidFill>
              </a:rPr>
              <a:t>Grand Canal Project</a:t>
            </a:r>
          </a:p>
        </p:txBody>
      </p:sp>
    </p:spTree>
    <p:extLst>
      <p:ext uri="{BB962C8B-B14F-4D97-AF65-F5344CB8AC3E}">
        <p14:creationId xmlns:p14="http://schemas.microsoft.com/office/powerpoint/2010/main" val="3742012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7DD143-85AD-2C86-0F21-A92DD789B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07"/>
            <a:ext cx="12319279" cy="62565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F750D5-74AD-D135-AA53-BD13D4BEA08F}"/>
              </a:ext>
            </a:extLst>
          </p:cNvPr>
          <p:cNvSpPr/>
          <p:nvPr/>
        </p:nvSpPr>
        <p:spPr>
          <a:xfrm>
            <a:off x="0" y="5482898"/>
            <a:ext cx="12333777" cy="1375102"/>
          </a:xfrm>
          <a:prstGeom prst="rect">
            <a:avLst/>
          </a:prstGeom>
          <a:solidFill>
            <a:srgbClr val="0C4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lose up of an umbrella&#10;&#10;Description automatically generated">
            <a:extLst>
              <a:ext uri="{FF2B5EF4-FFF2-40B4-BE49-F238E27FC236}">
                <a16:creationId xmlns:a16="http://schemas.microsoft.com/office/drawing/2014/main" id="{A78476EF-B8AF-EAFD-DF7E-C6289D61AB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89" y="-90674"/>
            <a:ext cx="12333777" cy="704426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8D67B03-0ECC-8BE1-2236-CA89BCC4D50A}"/>
              </a:ext>
            </a:extLst>
          </p:cNvPr>
          <p:cNvSpPr txBox="1">
            <a:spLocks/>
          </p:cNvSpPr>
          <p:nvPr/>
        </p:nvSpPr>
        <p:spPr>
          <a:xfrm>
            <a:off x="490537" y="5482898"/>
            <a:ext cx="11561556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Grand Canal Project </a:t>
            </a:r>
            <a:r>
              <a:rPr lang="en-US" sz="3600" i="1" dirty="0">
                <a:solidFill>
                  <a:schemeClr val="bg1"/>
                </a:solidFill>
              </a:rPr>
              <a:t>(continued)</a:t>
            </a:r>
          </a:p>
        </p:txBody>
      </p:sp>
    </p:spTree>
    <p:extLst>
      <p:ext uri="{BB962C8B-B14F-4D97-AF65-F5344CB8AC3E}">
        <p14:creationId xmlns:p14="http://schemas.microsoft.com/office/powerpoint/2010/main" val="830947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2D589F-16D8-707C-665F-8E1BEC579865}"/>
              </a:ext>
            </a:extLst>
          </p:cNvPr>
          <p:cNvGrpSpPr/>
          <p:nvPr/>
        </p:nvGrpSpPr>
        <p:grpSpPr>
          <a:xfrm>
            <a:off x="0" y="-674558"/>
            <a:ext cx="12355556" cy="6265889"/>
            <a:chOff x="943895" y="1047386"/>
            <a:chExt cx="10500853" cy="53253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BC0192-DAF5-A877-871C-C5FC927F07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635" t="4764" r="7733" b="8545"/>
            <a:stretch/>
          </p:blipFill>
          <p:spPr>
            <a:xfrm>
              <a:off x="943895" y="1047386"/>
              <a:ext cx="10500853" cy="5325311"/>
            </a:xfrm>
            <a:prstGeom prst="rect">
              <a:avLst/>
            </a:prstGeom>
          </p:spPr>
        </p:pic>
        <p:sp>
          <p:nvSpPr>
            <p:cNvPr id="6" name="Arrow: Right 2">
              <a:extLst>
                <a:ext uri="{FF2B5EF4-FFF2-40B4-BE49-F238E27FC236}">
                  <a16:creationId xmlns:a16="http://schemas.microsoft.com/office/drawing/2014/main" id="{38C1B4FA-A8A4-3480-1CE6-D4097C901651}"/>
                </a:ext>
              </a:extLst>
            </p:cNvPr>
            <p:cNvSpPr/>
            <p:nvPr/>
          </p:nvSpPr>
          <p:spPr>
            <a:xfrm>
              <a:off x="2422282" y="4954355"/>
              <a:ext cx="2378808" cy="388068"/>
            </a:xfrm>
            <a:prstGeom prst="rightArrow">
              <a:avLst/>
            </a:prstGeom>
            <a:solidFill>
              <a:srgbClr val="EB87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row: Right 3">
              <a:extLst>
                <a:ext uri="{FF2B5EF4-FFF2-40B4-BE49-F238E27FC236}">
                  <a16:creationId xmlns:a16="http://schemas.microsoft.com/office/drawing/2014/main" id="{7943E626-9EC9-643B-EC5C-2669BD24C66D}"/>
                </a:ext>
              </a:extLst>
            </p:cNvPr>
            <p:cNvSpPr/>
            <p:nvPr/>
          </p:nvSpPr>
          <p:spPr>
            <a:xfrm rot="10800000">
              <a:off x="6566462" y="4974571"/>
              <a:ext cx="2378808" cy="393842"/>
            </a:xfrm>
            <a:prstGeom prst="rightArrow">
              <a:avLst/>
            </a:prstGeom>
            <a:solidFill>
              <a:srgbClr val="EB87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Down 4">
              <a:extLst>
                <a:ext uri="{FF2B5EF4-FFF2-40B4-BE49-F238E27FC236}">
                  <a16:creationId xmlns:a16="http://schemas.microsoft.com/office/drawing/2014/main" id="{7CF85EEF-3CF8-4BB2-787B-68CA08803E20}"/>
                </a:ext>
              </a:extLst>
            </p:cNvPr>
            <p:cNvSpPr/>
            <p:nvPr/>
          </p:nvSpPr>
          <p:spPr>
            <a:xfrm rot="10800000">
              <a:off x="5445709" y="4399140"/>
              <a:ext cx="384820" cy="776134"/>
            </a:xfrm>
            <a:prstGeom prst="downArrow">
              <a:avLst/>
            </a:prstGeom>
            <a:solidFill>
              <a:srgbClr val="EB87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Down 8">
              <a:extLst>
                <a:ext uri="{FF2B5EF4-FFF2-40B4-BE49-F238E27FC236}">
                  <a16:creationId xmlns:a16="http://schemas.microsoft.com/office/drawing/2014/main" id="{F6E9EB11-35A3-2E22-CE92-E26414C56567}"/>
                </a:ext>
              </a:extLst>
            </p:cNvPr>
            <p:cNvSpPr/>
            <p:nvPr/>
          </p:nvSpPr>
          <p:spPr>
            <a:xfrm rot="10800000">
              <a:off x="5445709" y="2575360"/>
              <a:ext cx="384820" cy="978408"/>
            </a:xfrm>
            <a:prstGeom prst="downArrow">
              <a:avLst/>
            </a:prstGeom>
            <a:solidFill>
              <a:srgbClr val="EB87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0F750D5-74AD-D135-AA53-BD13D4BEA08F}"/>
              </a:ext>
            </a:extLst>
          </p:cNvPr>
          <p:cNvSpPr/>
          <p:nvPr/>
        </p:nvSpPr>
        <p:spPr>
          <a:xfrm>
            <a:off x="0" y="5482898"/>
            <a:ext cx="12333777" cy="1375102"/>
          </a:xfrm>
          <a:prstGeom prst="rect">
            <a:avLst/>
          </a:prstGeom>
          <a:solidFill>
            <a:srgbClr val="0C4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D67B03-0ECC-8BE1-2236-CA89BCC4D50A}"/>
              </a:ext>
            </a:extLst>
          </p:cNvPr>
          <p:cNvSpPr txBox="1">
            <a:spLocks/>
          </p:cNvSpPr>
          <p:nvPr/>
        </p:nvSpPr>
        <p:spPr>
          <a:xfrm>
            <a:off x="490537" y="5482898"/>
            <a:ext cx="11561556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Grand Canal Project </a:t>
            </a:r>
            <a:r>
              <a:rPr lang="en-US" sz="3600" i="1" dirty="0">
                <a:solidFill>
                  <a:schemeClr val="bg1"/>
                </a:solidFill>
              </a:rPr>
              <a:t>(continued)</a:t>
            </a:r>
          </a:p>
        </p:txBody>
      </p:sp>
      <p:pic>
        <p:nvPicPr>
          <p:cNvPr id="12" name="Picture 11" descr="A close up of an umbrella&#10;&#10;Description automatically generated">
            <a:extLst>
              <a:ext uri="{FF2B5EF4-FFF2-40B4-BE49-F238E27FC236}">
                <a16:creationId xmlns:a16="http://schemas.microsoft.com/office/drawing/2014/main" id="{AD1EA75F-9A12-7120-8109-AF2ACD2333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89" y="-90674"/>
            <a:ext cx="12333777" cy="704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17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n umbrella&#10;&#10;Description automatically generated">
            <a:extLst>
              <a:ext uri="{FF2B5EF4-FFF2-40B4-BE49-F238E27FC236}">
                <a16:creationId xmlns:a16="http://schemas.microsoft.com/office/drawing/2014/main" id="{93F28EAE-B83E-F2EC-50EB-9D0B5579DD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89" y="-93133"/>
            <a:ext cx="12333777" cy="7044266"/>
          </a:xfrm>
          <a:prstGeom prst="rect">
            <a:avLst/>
          </a:prstGeom>
        </p:spPr>
      </p:pic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9A60A8DB-EB08-8284-6ED9-26719DF6518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000"/>
                    </a14:imgEffect>
                    <a14:imgEffect>
                      <a14:colorTemperature colorTemp="9180"/>
                    </a14:imgEffect>
                    <a14:imgEffect>
                      <a14:saturation sat="66000"/>
                    </a14:imgEffect>
                    <a14:imgEffect>
                      <a14:brightnessContrast bright="-12000" contrast="27000"/>
                    </a14:imgEffect>
                  </a14:imgLayer>
                </a14:imgProps>
              </a:ext>
            </a:extLst>
          </a:blip>
          <a:srcRect t="4836" r="51512" b="4848"/>
          <a:stretch/>
        </p:blipFill>
        <p:spPr>
          <a:xfrm>
            <a:off x="6408138" y="1978220"/>
            <a:ext cx="5229225" cy="4149358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8E6127-DF58-7B0D-C037-E9926062A7C4}"/>
              </a:ext>
            </a:extLst>
          </p:cNvPr>
          <p:cNvSpPr txBox="1"/>
          <p:nvPr/>
        </p:nvSpPr>
        <p:spPr>
          <a:xfrm>
            <a:off x="8322239" y="3075807"/>
            <a:ext cx="1838630" cy="584775"/>
          </a:xfrm>
          <a:prstGeom prst="rect">
            <a:avLst/>
          </a:prstGeom>
          <a:solidFill>
            <a:srgbClr val="EB871E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Vineyard Avenue Crossing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1DDB5D2-A3FE-4FB3-A8ED-54ECEBCA9E7D}"/>
              </a:ext>
            </a:extLst>
          </p:cNvPr>
          <p:cNvCxnSpPr/>
          <p:nvPr/>
        </p:nvCxnSpPr>
        <p:spPr>
          <a:xfrm flipH="1">
            <a:off x="8322239" y="3665376"/>
            <a:ext cx="277589" cy="265471"/>
          </a:xfrm>
          <a:prstGeom prst="straightConnector1">
            <a:avLst/>
          </a:prstGeom>
          <a:ln w="41275">
            <a:solidFill>
              <a:srgbClr val="EB87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5A64588E-4A46-9920-6EEF-A42BADB738EB}"/>
              </a:ext>
            </a:extLst>
          </p:cNvPr>
          <p:cNvSpPr txBox="1">
            <a:spLocks/>
          </p:cNvSpPr>
          <p:nvPr/>
        </p:nvSpPr>
        <p:spPr>
          <a:xfrm>
            <a:off x="427038" y="70948"/>
            <a:ext cx="7727612" cy="1832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25C9A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Groundwater Recharge Capacity Expansion Project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A0A52F8-81AD-27D7-802F-A786C2EECBDD}"/>
              </a:ext>
            </a:extLst>
          </p:cNvPr>
          <p:cNvGrpSpPr/>
          <p:nvPr/>
        </p:nvGrpSpPr>
        <p:grpSpPr>
          <a:xfrm>
            <a:off x="589861" y="1976056"/>
            <a:ext cx="5525729" cy="4151521"/>
            <a:chOff x="589861" y="1976056"/>
            <a:chExt cx="5525729" cy="4151521"/>
          </a:xfrm>
        </p:grpSpPr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76C77028-638B-0835-0990-F7D994CD5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8" t="5878" r="4798" b="5949"/>
            <a:stretch/>
          </p:blipFill>
          <p:spPr>
            <a:xfrm>
              <a:off x="589861" y="1978220"/>
              <a:ext cx="5525729" cy="414935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755291-34CD-2AC3-C787-7ACDA4964ED1}"/>
                </a:ext>
              </a:extLst>
            </p:cNvPr>
            <p:cNvSpPr txBox="1"/>
            <p:nvPr/>
          </p:nvSpPr>
          <p:spPr>
            <a:xfrm>
              <a:off x="2415709" y="1976056"/>
              <a:ext cx="1838630" cy="584775"/>
            </a:xfrm>
            <a:prstGeom prst="rect">
              <a:avLst/>
            </a:prstGeom>
            <a:solidFill>
              <a:srgbClr val="EB871E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Vineyard Avenue Crossing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2883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2CCB74-6728-79E4-6C4D-EBA46311DA56}"/>
              </a:ext>
            </a:extLst>
          </p:cNvPr>
          <p:cNvSpPr txBox="1"/>
          <p:nvPr/>
        </p:nvSpPr>
        <p:spPr>
          <a:xfrm>
            <a:off x="508907" y="2234948"/>
            <a:ext cx="6814455" cy="4103688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800" b="1" dirty="0">
                <a:solidFill>
                  <a:srgbClr val="EB871E"/>
                </a:solidFill>
              </a:rPr>
              <a:t>Sustainable Groundwater Management (SGM) Grant Program</a:t>
            </a:r>
          </a:p>
          <a:p>
            <a:pPr marL="800100" lvl="2" indent="-342900">
              <a:spcBef>
                <a:spcPts val="400"/>
              </a:spcBef>
              <a:spcAft>
                <a:spcPts val="2400"/>
              </a:spcAft>
              <a:buClr>
                <a:srgbClr val="EB871E"/>
              </a:buClr>
              <a:buFont typeface="Wingdings" pitchFamily="2" charset="2"/>
              <a:buChar char="§"/>
            </a:pPr>
            <a:r>
              <a:rPr lang="en-US" sz="2000" dirty="0"/>
              <a:t>$2,510,300 (no local match required)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EB871E"/>
                </a:solidFill>
              </a:rPr>
              <a:t>Potential Funding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Integrated Regional Water Management Grant Program (IRWMP) - Round 2 – Implementation</a:t>
            </a:r>
          </a:p>
          <a:p>
            <a:pPr marL="800100" lvl="2" indent="-342900">
              <a:spcBef>
                <a:spcPts val="1000"/>
              </a:spcBef>
              <a:buClr>
                <a:srgbClr val="EB871E"/>
              </a:buClr>
              <a:buFont typeface="Wingdings" pitchFamily="2" charset="2"/>
              <a:buChar char="§"/>
            </a:pPr>
            <a:r>
              <a:rPr lang="en-US" sz="2000" dirty="0"/>
              <a:t>$1,000,000 – requiring a 50/50 local match (Groundwater Recharge Capacity Expansion)</a:t>
            </a:r>
          </a:p>
          <a:p>
            <a:pPr marL="166688">
              <a:spcAft>
                <a:spcPts val="1200"/>
              </a:spcAft>
            </a:pPr>
            <a:endParaRPr lang="en-US" sz="2000" dirty="0">
              <a:effectLst/>
              <a:latin typeface="Calibri"/>
              <a:ea typeface="Calibri" panose="020F0502020204030204" pitchFamily="34" charset="0"/>
              <a:cs typeface="Calibri"/>
            </a:endParaRPr>
          </a:p>
        </p:txBody>
      </p:sp>
      <p:pic>
        <p:nvPicPr>
          <p:cNvPr id="6" name="Picture 4" descr="Watersheds Coalition of Ventura County">
            <a:extLst>
              <a:ext uri="{FF2B5EF4-FFF2-40B4-BE49-F238E27FC236}">
                <a16:creationId xmlns:a16="http://schemas.microsoft.com/office/drawing/2014/main" id="{B880F321-C196-6163-4B99-CAF31D99F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138" y="4316816"/>
            <a:ext cx="3648230" cy="80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UNDING OPPORTUNITY: FINAL 2022 IRWM Grant Program Guidelines and Proposal  Solicitation Package for the Proposition 1 – Round 2 IRWM Implementation  Grant – MAVEN'S NOTEBOOK | Water news">
            <a:extLst>
              <a:ext uri="{FF2B5EF4-FFF2-40B4-BE49-F238E27FC236}">
                <a16:creationId xmlns:a16="http://schemas.microsoft.com/office/drawing/2014/main" id="{24E6BA77-93BE-822C-7491-C6D08B1C2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440" y="2307334"/>
            <a:ext cx="1642653" cy="164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9">
            <a:extLst>
              <a:ext uri="{FF2B5EF4-FFF2-40B4-BE49-F238E27FC236}">
                <a16:creationId xmlns:a16="http://schemas.microsoft.com/office/drawing/2014/main" id="{EAA3ACE0-66BF-A139-B52C-34602C295DC4}"/>
              </a:ext>
            </a:extLst>
          </p:cNvPr>
          <p:cNvSpPr txBox="1">
            <a:spLocks/>
          </p:cNvSpPr>
          <p:nvPr/>
        </p:nvSpPr>
        <p:spPr>
          <a:xfrm>
            <a:off x="508907" y="1644017"/>
            <a:ext cx="11174186" cy="590931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25C9A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Grant Funding: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5859AB-4EED-9E3E-0170-3D80F9103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1319" y="2293576"/>
            <a:ext cx="1642653" cy="1624862"/>
          </a:xfrm>
          <a:prstGeom prst="roundRect">
            <a:avLst>
              <a:gd name="adj" fmla="val 5301"/>
            </a:avLst>
          </a:prstGeom>
          <a:ln w="82550" cap="sq">
            <a:noFill/>
            <a:miter lim="800000"/>
          </a:ln>
          <a:effectLst/>
        </p:spPr>
      </p:pic>
      <p:sp>
        <p:nvSpPr>
          <p:cNvPr id="8" name="Title 9">
            <a:extLst>
              <a:ext uri="{FF2B5EF4-FFF2-40B4-BE49-F238E27FC236}">
                <a16:creationId xmlns:a16="http://schemas.microsoft.com/office/drawing/2014/main" id="{70FCEA7C-097C-BC2E-FA34-0F893F5B4B5E}"/>
              </a:ext>
            </a:extLst>
          </p:cNvPr>
          <p:cNvSpPr txBox="1">
            <a:spLocks/>
          </p:cNvSpPr>
          <p:nvPr/>
        </p:nvSpPr>
        <p:spPr>
          <a:xfrm>
            <a:off x="508907" y="379706"/>
            <a:ext cx="8353739" cy="19138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25C9A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dirty="0"/>
              <a:t>Project Costs: </a:t>
            </a:r>
            <a:r>
              <a:rPr lang="en-US" sz="4400" dirty="0">
                <a:solidFill>
                  <a:schemeClr val="tx1"/>
                </a:solidFill>
              </a:rPr>
              <a:t>$4,500,000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AC606B-BFC1-B5D9-6505-86C69BC1AC0E}"/>
              </a:ext>
            </a:extLst>
          </p:cNvPr>
          <p:cNvCxnSpPr>
            <a:stCxn id="8" idx="1"/>
          </p:cNvCxnSpPr>
          <p:nvPr/>
        </p:nvCxnSpPr>
        <p:spPr>
          <a:xfrm flipV="1">
            <a:off x="508907" y="1289538"/>
            <a:ext cx="6900078" cy="47103"/>
          </a:xfrm>
          <a:prstGeom prst="line">
            <a:avLst/>
          </a:prstGeom>
          <a:ln w="38100">
            <a:solidFill>
              <a:srgbClr val="425C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322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3CB26F41-06B1-140E-D746-B772C9C3EB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258787"/>
              </p:ext>
            </p:extLst>
          </p:nvPr>
        </p:nvGraphicFramePr>
        <p:xfrm>
          <a:off x="609600" y="2701815"/>
          <a:ext cx="10778532" cy="2299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3277">
                  <a:extLst>
                    <a:ext uri="{9D8B030D-6E8A-4147-A177-3AD203B41FA5}">
                      <a16:colId xmlns:a16="http://schemas.microsoft.com/office/drawing/2014/main" val="2540847340"/>
                    </a:ext>
                  </a:extLst>
                </a:gridCol>
                <a:gridCol w="1237822">
                  <a:extLst>
                    <a:ext uri="{9D8B030D-6E8A-4147-A177-3AD203B41FA5}">
                      <a16:colId xmlns:a16="http://schemas.microsoft.com/office/drawing/2014/main" val="3108269164"/>
                    </a:ext>
                  </a:extLst>
                </a:gridCol>
                <a:gridCol w="1098173">
                  <a:extLst>
                    <a:ext uri="{9D8B030D-6E8A-4147-A177-3AD203B41FA5}">
                      <a16:colId xmlns:a16="http://schemas.microsoft.com/office/drawing/2014/main" val="1178443764"/>
                    </a:ext>
                  </a:extLst>
                </a:gridCol>
                <a:gridCol w="1096809">
                  <a:extLst>
                    <a:ext uri="{9D8B030D-6E8A-4147-A177-3AD203B41FA5}">
                      <a16:colId xmlns:a16="http://schemas.microsoft.com/office/drawing/2014/main" val="1883781245"/>
                    </a:ext>
                  </a:extLst>
                </a:gridCol>
                <a:gridCol w="836185">
                  <a:extLst>
                    <a:ext uri="{9D8B030D-6E8A-4147-A177-3AD203B41FA5}">
                      <a16:colId xmlns:a16="http://schemas.microsoft.com/office/drawing/2014/main" val="2537552327"/>
                    </a:ext>
                  </a:extLst>
                </a:gridCol>
                <a:gridCol w="306702">
                  <a:extLst>
                    <a:ext uri="{9D8B030D-6E8A-4147-A177-3AD203B41FA5}">
                      <a16:colId xmlns:a16="http://schemas.microsoft.com/office/drawing/2014/main" val="3287114492"/>
                    </a:ext>
                  </a:extLst>
                </a:gridCol>
                <a:gridCol w="1009862">
                  <a:extLst>
                    <a:ext uri="{9D8B030D-6E8A-4147-A177-3AD203B41FA5}">
                      <a16:colId xmlns:a16="http://schemas.microsoft.com/office/drawing/2014/main" val="464022076"/>
                    </a:ext>
                  </a:extLst>
                </a:gridCol>
                <a:gridCol w="1409049">
                  <a:extLst>
                    <a:ext uri="{9D8B030D-6E8A-4147-A177-3AD203B41FA5}">
                      <a16:colId xmlns:a16="http://schemas.microsoft.com/office/drawing/2014/main" val="955237113"/>
                    </a:ext>
                  </a:extLst>
                </a:gridCol>
                <a:gridCol w="780653">
                  <a:extLst>
                    <a:ext uri="{9D8B030D-6E8A-4147-A177-3AD203B41FA5}">
                      <a16:colId xmlns:a16="http://schemas.microsoft.com/office/drawing/2014/main" val="2259805209"/>
                    </a:ext>
                  </a:extLst>
                </a:gridCol>
              </a:tblGrid>
              <a:tr h="4066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790091"/>
                  </a:ext>
                </a:extLst>
              </a:tr>
              <a:tr h="403032">
                <a:tc>
                  <a:txBody>
                    <a:bodyPr/>
                    <a:lstStyle/>
                    <a:p>
                      <a:r>
                        <a:rPr lang="en-US" sz="1600" dirty="0"/>
                        <a:t>Grand Canal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Symbol" panose="05050102010706020507" pitchFamily="18" charset="2"/>
                        </a:rPr>
                        <a:t></a:t>
                      </a:r>
                      <a:r>
                        <a:rPr lang="en-US" sz="1400" dirty="0"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Completed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695195"/>
                  </a:ext>
                </a:extLst>
              </a:tr>
              <a:tr h="422031">
                <a:tc>
                  <a:txBody>
                    <a:bodyPr/>
                    <a:lstStyle/>
                    <a:p>
                      <a:r>
                        <a:rPr lang="en-US" sz="1600" dirty="0"/>
                        <a:t>Inverted Siphon*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Design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Construction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CC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CC99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517082"/>
                  </a:ext>
                </a:extLst>
              </a:tr>
              <a:tr h="488967">
                <a:tc>
                  <a:txBody>
                    <a:bodyPr/>
                    <a:lstStyle/>
                    <a:p>
                      <a:r>
                        <a:rPr lang="en-US" sz="1600" dirty="0"/>
                        <a:t>Three Barrel Culvert*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Design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Permitting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>
                        <a:tabLst>
                          <a:tab pos="1889125" algn="l"/>
                        </a:tabLst>
                      </a:pPr>
                      <a:r>
                        <a:rPr lang="en-US" sz="1400" dirty="0"/>
                        <a:t>Construction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983459"/>
                  </a:ext>
                </a:extLst>
              </a:tr>
              <a:tr h="562707">
                <a:tc>
                  <a:txBody>
                    <a:bodyPr/>
                    <a:lstStyle/>
                    <a:p>
                      <a:r>
                        <a:rPr lang="en-US" sz="1600" dirty="0"/>
                        <a:t>Vineyard Ave Crossing** </a:t>
                      </a:r>
                    </a:p>
                    <a:p>
                      <a:r>
                        <a:rPr lang="en-US" sz="1600" dirty="0"/>
                        <a:t>(Recharge Capacity Expansion)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Planning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Design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Construction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727650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6A8B78F4-76DC-F80C-AD35-7D9C8D9EFA20}"/>
              </a:ext>
            </a:extLst>
          </p:cNvPr>
          <p:cNvSpPr txBox="1">
            <a:spLocks/>
          </p:cNvSpPr>
          <p:nvPr/>
        </p:nvSpPr>
        <p:spPr>
          <a:xfrm>
            <a:off x="609600" y="206846"/>
            <a:ext cx="6345836" cy="1861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25C9A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25C9A"/>
                </a:solidFill>
                <a:effectLst/>
                <a:uLnTx/>
                <a:uFillTx/>
                <a:latin typeface="Trebuchet MS" panose="020B0703020202090204" pitchFamily="34" charset="0"/>
                <a:ea typeface="+mj-ea"/>
                <a:cs typeface="+mj-cs"/>
              </a:rPr>
              <a:t>Project Component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B871E"/>
                </a:solidFill>
                <a:effectLst/>
                <a:uLnTx/>
                <a:uFillTx/>
                <a:latin typeface="Trebuchet MS" panose="020B0703020202090204" pitchFamily="34" charset="0"/>
                <a:ea typeface="+mj-ea"/>
                <a:cs typeface="+mj-cs"/>
              </a:rPr>
              <a:t>Timelines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331553-5D3D-EE4F-2A92-8535BA805655}"/>
              </a:ext>
            </a:extLst>
          </p:cNvPr>
          <p:cNvCxnSpPr>
            <a:cxnSpLocks/>
          </p:cNvCxnSpPr>
          <p:nvPr/>
        </p:nvCxnSpPr>
        <p:spPr>
          <a:xfrm>
            <a:off x="5677314" y="2701815"/>
            <a:ext cx="0" cy="2283382"/>
          </a:xfrm>
          <a:prstGeom prst="line">
            <a:avLst/>
          </a:prstGeom>
          <a:ln w="44450">
            <a:solidFill>
              <a:srgbClr val="EB871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CA6F38F-9BBC-733E-6904-C82246C58576}"/>
              </a:ext>
            </a:extLst>
          </p:cNvPr>
          <p:cNvSpPr txBox="1"/>
          <p:nvPr/>
        </p:nvSpPr>
        <p:spPr>
          <a:xfrm>
            <a:off x="5224470" y="2332483"/>
            <a:ext cx="90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EB871E"/>
                </a:solidFill>
              </a:rPr>
              <a:t>Today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4428C2-0EB4-4B2A-2E8B-04D58336E37E}"/>
              </a:ext>
            </a:extLst>
          </p:cNvPr>
          <p:cNvSpPr/>
          <p:nvPr/>
        </p:nvSpPr>
        <p:spPr>
          <a:xfrm>
            <a:off x="8591342" y="3511496"/>
            <a:ext cx="602884" cy="4044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83DAC7-33E5-B3F7-F125-343660E58682}"/>
              </a:ext>
            </a:extLst>
          </p:cNvPr>
          <p:cNvSpPr/>
          <p:nvPr/>
        </p:nvSpPr>
        <p:spPr>
          <a:xfrm>
            <a:off x="8591343" y="3915941"/>
            <a:ext cx="594512" cy="4898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9447FA-CC84-6D2B-D119-8B9000883ACD}"/>
              </a:ext>
            </a:extLst>
          </p:cNvPr>
          <p:cNvSpPr txBox="1"/>
          <p:nvPr/>
        </p:nvSpPr>
        <p:spPr>
          <a:xfrm>
            <a:off x="4928339" y="5003556"/>
            <a:ext cx="6459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*SGM Grant Completion Date by April 2025</a:t>
            </a:r>
          </a:p>
          <a:p>
            <a:pPr algn="r"/>
            <a:r>
              <a:rPr lang="en-US" sz="1600" dirty="0"/>
              <a:t>**IRWMP Grant Funding Completion Date January 2027</a:t>
            </a:r>
          </a:p>
        </p:txBody>
      </p:sp>
    </p:spTree>
    <p:extLst>
      <p:ext uri="{BB962C8B-B14F-4D97-AF65-F5344CB8AC3E}">
        <p14:creationId xmlns:p14="http://schemas.microsoft.com/office/powerpoint/2010/main" val="69085085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414</Words>
  <Application>Microsoft Macintosh PowerPoint</Application>
  <PresentationFormat>Widescreen</PresentationFormat>
  <Paragraphs>59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Symbol</vt:lpstr>
      <vt:lpstr>Trebuchet MS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Craig Morgan</dc:creator>
  <cp:lastModifiedBy>Microsoft Office User</cp:lastModifiedBy>
  <cp:revision>54</cp:revision>
  <dcterms:created xsi:type="dcterms:W3CDTF">2022-10-12T17:26:47Z</dcterms:created>
  <dcterms:modified xsi:type="dcterms:W3CDTF">2022-10-19T00:14:12Z</dcterms:modified>
</cp:coreProperties>
</file>